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51" r:id="rId3"/>
    <p:sldId id="353" r:id="rId4"/>
    <p:sldId id="334" r:id="rId5"/>
    <p:sldId id="352" r:id="rId6"/>
    <p:sldId id="257" r:id="rId7"/>
    <p:sldId id="271" r:id="rId8"/>
    <p:sldId id="336" r:id="rId9"/>
    <p:sldId id="337" r:id="rId10"/>
    <p:sldId id="267" r:id="rId11"/>
    <p:sldId id="332" r:id="rId12"/>
    <p:sldId id="354" r:id="rId13"/>
    <p:sldId id="258" r:id="rId14"/>
    <p:sldId id="259" r:id="rId15"/>
    <p:sldId id="260" r:id="rId16"/>
    <p:sldId id="335" r:id="rId17"/>
    <p:sldId id="338" r:id="rId18"/>
    <p:sldId id="339" r:id="rId19"/>
    <p:sldId id="330" r:id="rId20"/>
    <p:sldId id="261" r:id="rId21"/>
    <p:sldId id="331" r:id="rId22"/>
    <p:sldId id="264" r:id="rId23"/>
    <p:sldId id="333" r:id="rId24"/>
    <p:sldId id="265" r:id="rId25"/>
    <p:sldId id="266" r:id="rId26"/>
    <p:sldId id="262" r:id="rId27"/>
    <p:sldId id="268" r:id="rId28"/>
    <p:sldId id="269" r:id="rId29"/>
    <p:sldId id="287" r:id="rId30"/>
    <p:sldId id="270" r:id="rId31"/>
    <p:sldId id="272" r:id="rId32"/>
    <p:sldId id="273" r:id="rId33"/>
    <p:sldId id="340" r:id="rId34"/>
    <p:sldId id="286" r:id="rId35"/>
    <p:sldId id="263" r:id="rId36"/>
    <p:sldId id="274" r:id="rId37"/>
    <p:sldId id="288" r:id="rId38"/>
    <p:sldId id="289" r:id="rId39"/>
    <p:sldId id="328" r:id="rId40"/>
    <p:sldId id="329" r:id="rId41"/>
    <p:sldId id="342" r:id="rId42"/>
    <p:sldId id="276" r:id="rId43"/>
    <p:sldId id="341" r:id="rId44"/>
    <p:sldId id="277" r:id="rId45"/>
    <p:sldId id="278" r:id="rId46"/>
    <p:sldId id="280" r:id="rId47"/>
    <p:sldId id="281" r:id="rId48"/>
    <p:sldId id="282" r:id="rId49"/>
    <p:sldId id="283" r:id="rId50"/>
    <p:sldId id="285" r:id="rId51"/>
    <p:sldId id="284" r:id="rId52"/>
    <p:sldId id="279" r:id="rId53"/>
    <p:sldId id="343" r:id="rId54"/>
    <p:sldId id="345" r:id="rId55"/>
    <p:sldId id="344" r:id="rId56"/>
    <p:sldId id="346" r:id="rId57"/>
    <p:sldId id="347" r:id="rId58"/>
    <p:sldId id="349" r:id="rId59"/>
    <p:sldId id="348" r:id="rId60"/>
    <p:sldId id="350" r:id="rId61"/>
    <p:sldId id="355" r:id="rId62"/>
    <p:sldId id="356" r:id="rId6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5" d="100"/>
          <a:sy n="115" d="100"/>
        </p:scale>
        <p:origin x="2414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EF1EB-ED21-401F-A528-3D4702AE07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8A9C701-610D-4E18-8B60-ED77610AF9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70B8CB-58DB-4EF9-89A1-E9E2F9BF44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3305B-54BE-436B-9626-6A9427CD6379}" type="datetimeFigureOut">
              <a:rPr lang="en-GB" smtClean="0"/>
              <a:t>15/05/2022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B02837-529F-4E94-B170-7597BF49F0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8B2380-7F0C-42C5-9CEF-50FEA1872E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0B9D2-2701-4A60-B944-F28F8D59DC6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57229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E6BACE-5592-4CCA-B9EE-81B1D07AF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5500EB-65F3-4EC8-B46D-518747B1A8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D0B66F-39B3-44E8-8945-B3194AFF94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3305B-54BE-436B-9626-6A9427CD6379}" type="datetimeFigureOut">
              <a:rPr lang="en-GB" smtClean="0"/>
              <a:t>15/05/2022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0EC745-B636-40DB-B7B2-63FE96BC24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712E63-636B-461B-9790-0800CA3A0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0B9D2-2701-4A60-B944-F28F8D59DC6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63473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F231477-8ED9-4C14-83F2-2726CA84307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46DAFA7-7B54-41ED-819F-3CF761AA6F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00810E-D39F-438F-AF18-F78EF488EF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3305B-54BE-436B-9626-6A9427CD6379}" type="datetimeFigureOut">
              <a:rPr lang="en-GB" smtClean="0"/>
              <a:t>15/05/2022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656FF8-DABC-4A0B-958B-CEC77476D5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788A8C-DF73-4B96-A769-BFEFA39EC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0B9D2-2701-4A60-B944-F28F8D59DC6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06970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AC053-E04B-4BFB-A4F7-C1F12388C6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700402-759C-4CC2-885D-0D4B2E6B04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C22347-8C87-49F6-9CA3-E37D67707F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3305B-54BE-436B-9626-6A9427CD6379}" type="datetimeFigureOut">
              <a:rPr lang="en-GB" smtClean="0"/>
              <a:t>15/05/2022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5AADC4-494D-4C44-9AA4-C07A470D0D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24D365-BDED-4963-9B98-CCA85BFE0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0B9D2-2701-4A60-B944-F28F8D59DC6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67354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AC801-8204-44A6-B444-91975813B8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5A528F-9052-4D6F-9083-497114C357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89CA34-666F-4A89-9AF5-2F47F08700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3305B-54BE-436B-9626-6A9427CD6379}" type="datetimeFigureOut">
              <a:rPr lang="en-GB" smtClean="0"/>
              <a:t>15/05/2022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A51D5C-6A78-4297-9F0A-B3DD579F73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8F5A8E-BCD4-4C5F-BE81-16385A29F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0B9D2-2701-4A60-B944-F28F8D59DC6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7060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7E8834-175E-4E54-ACA1-F0B9511AB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D4234D-092D-4CCB-A990-9574906DAA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5A1FEE-12E4-4B2D-8865-71D28DBF43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DA139E-1A99-4BEB-8F73-CEA7D538D3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3305B-54BE-436B-9626-6A9427CD6379}" type="datetimeFigureOut">
              <a:rPr lang="en-GB" smtClean="0"/>
              <a:t>15/05/2022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F054C2-95F7-4F80-9415-011301E563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49C084-7D5A-4419-8DD1-1BC80831E0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0B9D2-2701-4A60-B944-F28F8D59DC6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39814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3D469C-DEAE-4A60-825B-AA1F2C4F95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09FCAC-4C0A-423A-9467-24F3B85123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10F43D-7A7D-4EDC-B8F9-A6A67956C4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9D8AF5-69EE-4BDB-8BE8-358B2ABBDE6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23D90AC-6B19-4F7C-B462-8A886C3CFA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BA4AE0E-C120-4BC9-AA39-A6BCABD05E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3305B-54BE-436B-9626-6A9427CD6379}" type="datetimeFigureOut">
              <a:rPr lang="en-GB" smtClean="0"/>
              <a:t>15/05/2022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164D7CC-AA41-4FA6-9F25-4C43CC83FE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C4CCFCE-30AE-4BCC-A840-A23E41A79F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0B9D2-2701-4A60-B944-F28F8D59DC6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76728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7398A6-76A1-45FB-92F6-45F616B1D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6D92CBD-1C20-4A39-96B6-0EA47AE567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3305B-54BE-436B-9626-6A9427CD6379}" type="datetimeFigureOut">
              <a:rPr lang="en-GB" smtClean="0"/>
              <a:t>15/05/2022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3A9AA5-4333-458A-B5F5-0656E3ED9F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E4F955-2960-4B12-9398-D0CC0353C7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0B9D2-2701-4A60-B944-F28F8D59DC6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65512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CF3F83E-9110-49F2-9D82-FF4FBC6D74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3305B-54BE-436B-9626-6A9427CD6379}" type="datetimeFigureOut">
              <a:rPr lang="en-GB" smtClean="0"/>
              <a:t>15/05/2022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28BBBB0-908A-42AD-B84A-F83482D678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D7713F-A98C-4FE1-9AA6-A384A0113C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0B9D2-2701-4A60-B944-F28F8D59DC6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55298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84C7B-7E65-4814-9445-BA298A0E4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406895-F0C6-4EAD-BF4C-0335EEB196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3E8385-1DB1-417B-B6AE-C737381752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64B827-DDD0-469A-A2E4-86E8F65CA6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3305B-54BE-436B-9626-6A9427CD6379}" type="datetimeFigureOut">
              <a:rPr lang="en-GB" smtClean="0"/>
              <a:t>15/05/2022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8B80B1-2A72-44DF-A413-83AB863947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D49F4F-19E9-4C20-BBC3-7B8612581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0B9D2-2701-4A60-B944-F28F8D59DC6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9441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BE26C7-B42B-442C-8846-2027A0E0C9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CDD9886-6BDD-4E30-ADE1-C83DD0FC052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DA07D6-43AD-4270-91C8-4484D4819B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86A488-4627-432E-BF95-08AF8AC580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3305B-54BE-436B-9626-6A9427CD6379}" type="datetimeFigureOut">
              <a:rPr lang="en-GB" smtClean="0"/>
              <a:t>15/05/2022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6C4858-46EC-4ED5-8F42-B28B3051FD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B1338E-FEB6-40D6-B551-D4078F5B85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0B9D2-2701-4A60-B944-F28F8D59DC6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20580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4E3B2C0-7FCE-49C0-AD8F-6ABC5581E9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FBCD2E-A5FE-44E3-9B25-33AC989CD5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B611AA-9E9A-41D2-A989-BA87F4BCED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C3305B-54BE-436B-9626-6A9427CD6379}" type="datetimeFigureOut">
              <a:rPr lang="en-GB" smtClean="0"/>
              <a:t>15/05/2022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260888-AC12-4B52-80BC-767D05C1A7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98189E-DFE3-4D4F-9D7B-D7F66129F7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40B9D2-2701-4A60-B944-F28F8D59DC6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30811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visme.co/blog/best-data-visualizations" TargetMode="External"/><Relationship Id="rId2" Type="http://schemas.openxmlformats.org/officeDocument/2006/relationships/hyperlink" Target="https://visme.co/blog/best-data-visualizations/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dash.gallery/Portal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dash.gallery/dash-alignment-chart/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channel/UCH6d7Y-hqRhQFncAC-nuTyw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channel/UCH6d7Y-hqRhQFncAC-nuTyw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github.com/nicgirault/circosJS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dash.gallery/dash-circos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gitbackspacer/data-visualisation-course/tree/master/circos_sample_data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itbackspacer/data-visualisation-course/blob/master/circos_sample_data/table-05.txt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mkweb.bcgsc.ca/tableviewer/" TargetMode="External"/><Relationship Id="rId2" Type="http://schemas.openxmlformats.org/officeDocument/2006/relationships/hyperlink" Target="http://mkweb.bcgsc.ca/tableviewer/samples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pennuja/5363515039/" TargetMode="External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github.com/gitbackspacer/data-visualisation-course/tree/master/igv-mutant-data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teams.microsoft.com/l/team/19%3ablbpBiRHRDsmSF-60bMWRygjxauHuby6JSuNMOPDQwQ1%40thread.tacv2/conversations?groupId=2812d720-685c-428d-9e0c-7eeea8e14048&amp;tenantId=e652efd4-5dac-41b6-a23d-764634c36cea" TargetMode="External"/><Relationship Id="rId2" Type="http://schemas.openxmlformats.org/officeDocument/2006/relationships/hyperlink" Target="https://github.com/gitbackspacer/data-visualisation-course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://degust.erc.monash.edu/degust/config.html?code=d24c2a88f917954853272af3e80cde5a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itbackspacer/data-visualisation-course/blob/master/sample.gvf" TargetMode="External"/><Relationship Id="rId2" Type="http://schemas.openxmlformats.org/officeDocument/2006/relationships/hyperlink" Target="http://www.webgestalt.org/2017/GOView/" TargetMode="Externa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hyperlink" Target="http://lce.biohpc.swmed.edu/geneck/index.php" TargetMode="Externa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hyperlink" Target="http://signalink.org/export/05062019-signalink-UTh27h.cys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hyperlink" Target="http://higlass.io/app" TargetMode="Externa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support.10xgenomics.com/single-cell-gene-expression/software/visualization/latest/what-is-loupe-cell-browser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EC2980-6451-4817-978B-81F4EA7DDB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930724"/>
          </a:xfrm>
        </p:spPr>
        <p:txBody>
          <a:bodyPr>
            <a:normAutofit fontScale="90000"/>
          </a:bodyPr>
          <a:lstStyle/>
          <a:p>
            <a:r>
              <a:rPr lang="en-GB" dirty="0">
                <a:highlight>
                  <a:srgbClr val="FFFF00"/>
                </a:highlight>
              </a:rPr>
              <a:t>Interactive Bioinformatics Data Visualisation Course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1748B6E-5C7D-4AEA-AD58-12329EF9D9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723322"/>
            <a:ext cx="9144000" cy="2534478"/>
          </a:xfrm>
        </p:spPr>
        <p:txBody>
          <a:bodyPr>
            <a:normAutofit fontScale="77500" lnSpcReduction="20000"/>
          </a:bodyPr>
          <a:lstStyle/>
          <a:p>
            <a:endParaRPr lang="en-GB" dirty="0"/>
          </a:p>
          <a:p>
            <a:r>
              <a:rPr lang="en-GB" sz="3600" b="1" dirty="0"/>
              <a:t>Jitender</a:t>
            </a:r>
          </a:p>
          <a:p>
            <a:endParaRPr lang="en-GB" dirty="0"/>
          </a:p>
          <a:p>
            <a:r>
              <a:rPr lang="en-GB" dirty="0"/>
              <a:t> 16 May 2022</a:t>
            </a:r>
          </a:p>
          <a:p>
            <a:endParaRPr lang="en-GB" sz="3600" b="1" dirty="0"/>
          </a:p>
          <a:p>
            <a:r>
              <a:rPr lang="en-GB" dirty="0"/>
              <a:t>Informatics@</a:t>
            </a:r>
          </a:p>
          <a:p>
            <a:r>
              <a:rPr lang="en-GB" dirty="0"/>
              <a:t>CSB</a:t>
            </a:r>
          </a:p>
        </p:txBody>
      </p:sp>
    </p:spTree>
    <p:extLst>
      <p:ext uri="{BB962C8B-B14F-4D97-AF65-F5344CB8AC3E}">
        <p14:creationId xmlns:p14="http://schemas.microsoft.com/office/powerpoint/2010/main" val="11017127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52F5B-0B56-4A95-941D-AF6CFD08C9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08590"/>
            <a:ext cx="10515600" cy="1058233"/>
          </a:xfrm>
        </p:spPr>
        <p:txBody>
          <a:bodyPr>
            <a:normAutofit fontScale="90000"/>
          </a:bodyPr>
          <a:lstStyle/>
          <a:p>
            <a:br>
              <a:rPr lang="en-GB" b="1" dirty="0"/>
            </a:br>
            <a:r>
              <a:rPr lang="en-GB" b="1" dirty="0">
                <a:highlight>
                  <a:srgbClr val="FFFF00"/>
                </a:highlight>
              </a:rPr>
              <a:t>The 25 Best Data Visualizations of 2020</a:t>
            </a:r>
            <a:br>
              <a:rPr lang="en-GB" dirty="0">
                <a:highlight>
                  <a:srgbClr val="FFFF00"/>
                </a:highlight>
              </a:rPr>
            </a:br>
            <a:br>
              <a:rPr lang="en-GB" dirty="0"/>
            </a:b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DD84DC-EAFE-4539-80BF-21C55176AC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>
              <a:hlinkClick r:id="rId2"/>
            </a:endParaRPr>
          </a:p>
          <a:p>
            <a:pPr marL="0" indent="0">
              <a:buNone/>
            </a:pPr>
            <a:r>
              <a:rPr lang="en-GB" b="1" dirty="0">
                <a:hlinkClick r:id="rId3"/>
              </a:rPr>
              <a:t>https://visme.co/blog/best-data-visualizations</a:t>
            </a:r>
            <a:endParaRPr lang="en-GB" b="1" dirty="0"/>
          </a:p>
          <a:p>
            <a:pPr marL="0" indent="0">
              <a:buNone/>
            </a:pPr>
            <a:endParaRPr lang="en-GB" b="1" dirty="0"/>
          </a:p>
          <a:p>
            <a:r>
              <a:rPr lang="en-GB" dirty="0"/>
              <a:t>We can have a vote on this, which are your top 3</a:t>
            </a:r>
          </a:p>
          <a:p>
            <a:r>
              <a:rPr lang="en-GB" dirty="0"/>
              <a:t>What features did you like ? and what lead to your ranking</a:t>
            </a:r>
          </a:p>
          <a:p>
            <a:r>
              <a:rPr lang="en-GB" dirty="0"/>
              <a:t>I’m sure you would agree there is a space for “a bit of an artistic license”: lot of creativity is need to make a better data-viz displays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F8EA4D-A269-409A-B0A0-110812CC5569}"/>
              </a:ext>
            </a:extLst>
          </p:cNvPr>
          <p:cNvSpPr txBox="1"/>
          <p:nvPr/>
        </p:nvSpPr>
        <p:spPr>
          <a:xfrm>
            <a:off x="8488017" y="2365513"/>
            <a:ext cx="2610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By: Anna </a:t>
            </a:r>
            <a:r>
              <a:rPr lang="en-GB" dirty="0" err="1"/>
              <a:t>Glivinska</a:t>
            </a:r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2738CA-B475-4483-A51F-DDEF9358533C}"/>
              </a:ext>
            </a:extLst>
          </p:cNvPr>
          <p:cNvSpPr txBox="1"/>
          <p:nvPr/>
        </p:nvSpPr>
        <p:spPr>
          <a:xfrm>
            <a:off x="838200" y="5580078"/>
            <a:ext cx="8004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https://visme.co/blog/best-data-visualizations-2018/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D95B4B-64C2-46D2-8290-B6B33346302A}"/>
              </a:ext>
            </a:extLst>
          </p:cNvPr>
          <p:cNvSpPr txBox="1"/>
          <p:nvPr/>
        </p:nvSpPr>
        <p:spPr>
          <a:xfrm>
            <a:off x="838200" y="5992297"/>
            <a:ext cx="7176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https://visme.co/blog/best-data-visualizations-2019/</a:t>
            </a:r>
          </a:p>
        </p:txBody>
      </p:sp>
    </p:spTree>
    <p:extLst>
      <p:ext uri="{BB962C8B-B14F-4D97-AF65-F5344CB8AC3E}">
        <p14:creationId xmlns:p14="http://schemas.microsoft.com/office/powerpoint/2010/main" val="1093522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DBBB45-D967-4B23-9B1B-60E4CE3A53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>
                <a:hlinkClick r:id="rId2"/>
              </a:rPr>
              <a:t>https://dash.gallery/Portal</a:t>
            </a:r>
            <a:endParaRPr lang="en-GB" dirty="0"/>
          </a:p>
          <a:p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3AAF19F-FFB0-4C96-9BD4-AA0C993810A4}"/>
              </a:ext>
            </a:extLst>
          </p:cNvPr>
          <p:cNvSpPr txBox="1"/>
          <p:nvPr/>
        </p:nvSpPr>
        <p:spPr>
          <a:xfrm>
            <a:off x="1610139" y="3028122"/>
            <a:ext cx="23323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Html5</a:t>
            </a:r>
          </a:p>
          <a:p>
            <a:r>
              <a:rPr lang="en-GB" dirty="0"/>
              <a:t>CSS</a:t>
            </a:r>
          </a:p>
          <a:p>
            <a:r>
              <a:rPr lang="en-GB" dirty="0"/>
              <a:t>SVG</a:t>
            </a:r>
          </a:p>
          <a:p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1EF083E-F6B8-49C1-87C9-583059034C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9389" y="563909"/>
            <a:ext cx="4314411" cy="387064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64C7BF9-73EF-435E-BAA2-FD727398D2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0506" y="5244543"/>
            <a:ext cx="6410738" cy="1087813"/>
          </a:xfrm>
          <a:prstGeom prst="rect">
            <a:avLst/>
          </a:prstGeom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6A345AFB-3F5E-4954-83E4-39D1E72B667A}"/>
              </a:ext>
            </a:extLst>
          </p:cNvPr>
          <p:cNvSpPr/>
          <p:nvPr/>
        </p:nvSpPr>
        <p:spPr>
          <a:xfrm rot="18767581">
            <a:off x="8070575" y="4422460"/>
            <a:ext cx="536713" cy="2940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3CFD49F-A0D6-42EB-8CD2-A5FF144202BF}"/>
              </a:ext>
            </a:extLst>
          </p:cNvPr>
          <p:cNvSpPr txBox="1"/>
          <p:nvPr/>
        </p:nvSpPr>
        <p:spPr>
          <a:xfrm>
            <a:off x="9064485" y="4434552"/>
            <a:ext cx="2961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“</a:t>
            </a:r>
            <a:r>
              <a:rPr lang="en-GB" b="1" dirty="0" err="1"/>
              <a:t>metagenomics.svg</a:t>
            </a:r>
            <a:r>
              <a:rPr lang="en-GB" b="1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118196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DABC80-387D-40F3-9C98-566F7EB4E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Exercise 1: MSA viewing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4756D8-B86A-4758-8579-2ECDB8DB4F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527643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9C03B4-BCB8-435A-A283-D0DA0CF569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008" y="338621"/>
            <a:ext cx="10515600" cy="1325563"/>
          </a:xfrm>
        </p:spPr>
        <p:txBody>
          <a:bodyPr/>
          <a:lstStyle/>
          <a:p>
            <a:r>
              <a:rPr lang="en-GB" dirty="0">
                <a:highlight>
                  <a:srgbClr val="FFFF00"/>
                </a:highlight>
              </a:rPr>
              <a:t>Viewing Multiple Sequence alignment(MSA)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B6C258-B6FC-47CA-9368-563CBCB46E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723" y="1526588"/>
            <a:ext cx="10777330" cy="4175885"/>
          </a:xfrm>
        </p:spPr>
        <p:txBody>
          <a:bodyPr>
            <a:normAutofit fontScale="92500" lnSpcReduction="20000"/>
          </a:bodyPr>
          <a:lstStyle/>
          <a:p>
            <a:endParaRPr lang="en-GB" dirty="0"/>
          </a:p>
          <a:p>
            <a:pPr marL="0" indent="0">
              <a:buNone/>
            </a:pPr>
            <a:r>
              <a:rPr lang="en-GB" sz="3600" dirty="0">
                <a:hlinkClick r:id="rId2"/>
              </a:rPr>
              <a:t>https://dash.gallery/dash-alignment-chart/</a:t>
            </a:r>
            <a:endParaRPr lang="en-GB" sz="3600" dirty="0"/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Viewer shows </a:t>
            </a:r>
            <a:r>
              <a:rPr lang="en-GB" b="1" dirty="0"/>
              <a:t>gap</a:t>
            </a:r>
            <a:r>
              <a:rPr lang="en-GB" dirty="0"/>
              <a:t> and </a:t>
            </a:r>
            <a:r>
              <a:rPr lang="en-GB" b="1" dirty="0"/>
              <a:t>conservation </a:t>
            </a:r>
            <a:r>
              <a:rPr lang="en-GB" dirty="0"/>
              <a:t>alongside a standard </a:t>
            </a:r>
            <a:r>
              <a:rPr lang="en-GB" b="1" dirty="0" err="1"/>
              <a:t>colorscale</a:t>
            </a:r>
            <a:r>
              <a:rPr lang="en-GB" b="1" dirty="0"/>
              <a:t> support</a:t>
            </a:r>
            <a:r>
              <a:rPr lang="en-GB" dirty="0"/>
              <a:t> and </a:t>
            </a:r>
            <a:r>
              <a:rPr lang="en-GB" b="1" dirty="0"/>
              <a:t>consensus sequence</a:t>
            </a:r>
          </a:p>
          <a:p>
            <a:r>
              <a:rPr lang="en-GB" dirty="0">
                <a:highlight>
                  <a:srgbClr val="FFFF00"/>
                </a:highlight>
              </a:rPr>
              <a:t>No matter what size your alignment </a:t>
            </a:r>
            <a:r>
              <a:rPr lang="en-GB" dirty="0"/>
              <a:t>is, Alignment Viewer is able to display your proteins snappily.</a:t>
            </a:r>
          </a:p>
          <a:p>
            <a:r>
              <a:rPr lang="en-GB" dirty="0"/>
              <a:t> You can </a:t>
            </a:r>
            <a:r>
              <a:rPr lang="en-GB" b="1" dirty="0">
                <a:highlight>
                  <a:srgbClr val="FFFF00"/>
                </a:highlight>
              </a:rPr>
              <a:t>quickly scroll through </a:t>
            </a:r>
            <a:r>
              <a:rPr lang="en-GB" dirty="0"/>
              <a:t>your long sequence </a:t>
            </a:r>
            <a:r>
              <a:rPr lang="en-GB" dirty="0">
                <a:highlight>
                  <a:srgbClr val="FFFF00"/>
                </a:highlight>
              </a:rPr>
              <a:t>with a slider </a:t>
            </a:r>
            <a:r>
              <a:rPr lang="en-GB" dirty="0"/>
              <a:t>or a heatmap overview. </a:t>
            </a:r>
          </a:p>
          <a:p>
            <a:r>
              <a:rPr lang="en-GB" dirty="0"/>
              <a:t>Data: </a:t>
            </a:r>
            <a:r>
              <a:rPr lang="en-GB" b="1" dirty="0">
                <a:solidFill>
                  <a:srgbClr val="FF0000"/>
                </a:solidFill>
              </a:rPr>
              <a:t>https://github.com/gitbackspacer/data-visualisation-course/blob/master/msa/human-kinase20.fasta</a:t>
            </a:r>
          </a:p>
        </p:txBody>
      </p:sp>
    </p:spTree>
    <p:extLst>
      <p:ext uri="{BB962C8B-B14F-4D97-AF65-F5344CB8AC3E}">
        <p14:creationId xmlns:p14="http://schemas.microsoft.com/office/powerpoint/2010/main" val="26943238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8D7580-6A4E-4EEB-82E9-78E353265B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75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GB" b="1" dirty="0">
                <a:highlight>
                  <a:srgbClr val="FFFF00"/>
                </a:highlight>
              </a:rPr>
              <a:t>Alignment viewer</a:t>
            </a:r>
            <a:br>
              <a:rPr lang="en-GB" dirty="0"/>
            </a:br>
            <a:r>
              <a:rPr lang="en-GB" dirty="0"/>
              <a:t>step 1: Single Click on Drag drop </a:t>
            </a:r>
            <a:br>
              <a:rPr lang="en-GB" dirty="0"/>
            </a:br>
            <a:r>
              <a:rPr lang="en-GB" dirty="0"/>
              <a:t>Step 2: Browse the file “human-kinase20.fasta”</a:t>
            </a:r>
            <a:br>
              <a:rPr lang="en-GB" dirty="0"/>
            </a:br>
            <a:endParaRPr lang="en-GB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68AF69B-3143-4674-B61B-762D87DE8A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074522"/>
            <a:ext cx="10515600" cy="393305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83BF09E-70DB-44E3-A3B3-7D6DDA09813A}"/>
              </a:ext>
            </a:extLst>
          </p:cNvPr>
          <p:cNvSpPr txBox="1"/>
          <p:nvPr/>
        </p:nvSpPr>
        <p:spPr>
          <a:xfrm>
            <a:off x="7513983" y="86139"/>
            <a:ext cx="37172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Aligned 20 Kinase Human proteins already using </a:t>
            </a:r>
          </a:p>
          <a:p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F76060-625A-4A39-A25C-7103B14D6E4B}"/>
              </a:ext>
            </a:extLst>
          </p:cNvPr>
          <p:cNvSpPr txBox="1"/>
          <p:nvPr/>
        </p:nvSpPr>
        <p:spPr>
          <a:xfrm>
            <a:off x="1338470" y="6008181"/>
            <a:ext cx="91241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err="1"/>
              <a:t>Jalview</a:t>
            </a:r>
            <a:r>
              <a:rPr lang="en-GB" sz="2400" dirty="0"/>
              <a:t>  “you can not only visualise but also edit”</a:t>
            </a:r>
          </a:p>
        </p:txBody>
      </p:sp>
    </p:spTree>
    <p:extLst>
      <p:ext uri="{BB962C8B-B14F-4D97-AF65-F5344CB8AC3E}">
        <p14:creationId xmlns:p14="http://schemas.microsoft.com/office/powerpoint/2010/main" val="41317803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FB6FA2-2002-4C02-8A95-F4F42BE2E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To Toggle to Slider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00D13D5-A133-47F6-B91C-6909A4F1D0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31586" y="1825625"/>
            <a:ext cx="352882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4333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46B179-BBE1-4D77-98F7-BF02E0932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Genomic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BD56C6-CA6C-41DE-9FDE-7B6D159791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dirty="0"/>
              <a:t>Complex genomic changes</a:t>
            </a:r>
            <a:r>
              <a:rPr lang="en-GB" dirty="0"/>
              <a:t>: </a:t>
            </a:r>
          </a:p>
          <a:p>
            <a:pPr>
              <a:buFontTx/>
              <a:buChar char="-"/>
            </a:pPr>
            <a:r>
              <a:rPr lang="en-GB" dirty="0"/>
              <a:t>copy number changes-</a:t>
            </a:r>
          </a:p>
          <a:p>
            <a:pPr>
              <a:buFontTx/>
              <a:buChar char="-"/>
            </a:pPr>
            <a:r>
              <a:rPr lang="en-GB" dirty="0"/>
              <a:t> mutations</a:t>
            </a:r>
          </a:p>
          <a:p>
            <a:pPr>
              <a:buFontTx/>
              <a:buChar char="-"/>
            </a:pPr>
            <a:r>
              <a:rPr lang="en-GB" dirty="0"/>
              <a:t> gene expressions</a:t>
            </a:r>
          </a:p>
          <a:p>
            <a:pPr>
              <a:buFontTx/>
              <a:buChar char="-"/>
            </a:pPr>
            <a:r>
              <a:rPr lang="en-GB" dirty="0"/>
              <a:t> methylations patterns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Information buried all into sequencing results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742165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A916D23-6240-4701-9723-BA8296D106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104" y="224725"/>
            <a:ext cx="9935414" cy="60365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8BCFCAB-A70F-4AFF-AA73-459FB5CB5AD8}"/>
              </a:ext>
            </a:extLst>
          </p:cNvPr>
          <p:cNvSpPr txBox="1"/>
          <p:nvPr/>
        </p:nvSpPr>
        <p:spPr>
          <a:xfrm>
            <a:off x="4308529" y="6501539"/>
            <a:ext cx="724545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>
                <a:hlinkClick r:id="rId3"/>
              </a:rPr>
              <a:t>Thanks : </a:t>
            </a:r>
            <a:r>
              <a:rPr lang="en-GB" sz="800" dirty="0" err="1">
                <a:hlinkClick r:id="rId3"/>
              </a:rPr>
              <a:t>YourekaScience</a:t>
            </a:r>
            <a:r>
              <a:rPr lang="en-GB" sz="800" dirty="0"/>
              <a:t> https://www.youtube.com/watch?v=aY7-VFqwzlY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2FFFCF-5535-47B9-B618-B61CCA42764F}"/>
              </a:ext>
            </a:extLst>
          </p:cNvPr>
          <p:cNvSpPr txBox="1"/>
          <p:nvPr/>
        </p:nvSpPr>
        <p:spPr>
          <a:xfrm>
            <a:off x="6586780" y="385511"/>
            <a:ext cx="31849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Gained or duplicated :outward</a:t>
            </a:r>
          </a:p>
          <a:p>
            <a:endParaRPr lang="en-GB" dirty="0"/>
          </a:p>
          <a:p>
            <a:r>
              <a:rPr lang="en-GB" dirty="0"/>
              <a:t>Lost: inwards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784BF1-627C-4B28-9865-91D61CBD2667}"/>
              </a:ext>
            </a:extLst>
          </p:cNvPr>
          <p:cNvSpPr txBox="1"/>
          <p:nvPr/>
        </p:nvSpPr>
        <p:spPr>
          <a:xfrm>
            <a:off x="8756542" y="5685931"/>
            <a:ext cx="32546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Compare two tumours or individuals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706833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FA5F42-CE82-4EE9-A57B-2871097295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4B963E-EC6A-4F33-ABF9-41F1B9A746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B075C6-C918-4F4B-9105-B6C1316433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65" y="143655"/>
            <a:ext cx="11812070" cy="626397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2C934E1-048D-42E0-B203-40E8CC1F63A4}"/>
              </a:ext>
            </a:extLst>
          </p:cNvPr>
          <p:cNvSpPr txBox="1"/>
          <p:nvPr/>
        </p:nvSpPr>
        <p:spPr>
          <a:xfrm>
            <a:off x="3959818" y="6542569"/>
            <a:ext cx="724545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>
                <a:hlinkClick r:id="rId3"/>
              </a:rPr>
              <a:t>Thanks : </a:t>
            </a:r>
            <a:r>
              <a:rPr lang="en-GB" sz="800" dirty="0" err="1">
                <a:hlinkClick r:id="rId3"/>
              </a:rPr>
              <a:t>YourekaScience</a:t>
            </a:r>
            <a:r>
              <a:rPr lang="en-GB" sz="800" dirty="0"/>
              <a:t> https://www.youtube.com/watch?v=aY7-VFqwzlY</a:t>
            </a:r>
          </a:p>
        </p:txBody>
      </p:sp>
    </p:spTree>
    <p:extLst>
      <p:ext uri="{BB962C8B-B14F-4D97-AF65-F5344CB8AC3E}">
        <p14:creationId xmlns:p14="http://schemas.microsoft.com/office/powerpoint/2010/main" val="32368801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E772F8-2ED8-4A72-A768-411739EB1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FCCDA6-E850-47CA-80C4-A4F21B6D42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sz="4000" dirty="0"/>
              <a:t>“methods to transform information into a visual form for comprehension</a:t>
            </a:r>
            <a:r>
              <a:rPr lang="en-GB" dirty="0"/>
              <a:t>”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>
                <a:highlight>
                  <a:srgbClr val="FFFF00"/>
                </a:highlight>
              </a:rPr>
              <a:t>automated processes can reliably find sites </a:t>
            </a:r>
            <a:r>
              <a:rPr lang="en-GB" dirty="0"/>
              <a:t>where rearrangement occurs, but </a:t>
            </a:r>
            <a:r>
              <a:rPr lang="en-GB" b="1" dirty="0">
                <a:highlight>
                  <a:srgbClr val="FFFF00"/>
                </a:highlight>
              </a:rPr>
              <a:t>visualization</a:t>
            </a:r>
            <a:r>
              <a:rPr lang="en-GB" dirty="0">
                <a:highlight>
                  <a:srgbClr val="FFFF00"/>
                </a:highlight>
              </a:rPr>
              <a:t> is then needed</a:t>
            </a:r>
            <a:r>
              <a:rPr lang="en-GB" dirty="0"/>
              <a:t> to </a:t>
            </a:r>
            <a:r>
              <a:rPr lang="en-GB" b="1" dirty="0">
                <a:highlight>
                  <a:srgbClr val="FFFF00"/>
                </a:highlight>
              </a:rPr>
              <a:t>provide a mental image </a:t>
            </a:r>
            <a:r>
              <a:rPr lang="en-GB" dirty="0"/>
              <a:t>so that the detail of structural variation can be fully appreciated and understood [Wong, </a:t>
            </a:r>
            <a:r>
              <a:rPr lang="en-GB" i="1" dirty="0"/>
              <a:t>Nature Methods</a:t>
            </a:r>
            <a:r>
              <a:rPr lang="en-GB" dirty="0"/>
              <a:t> </a:t>
            </a:r>
            <a:r>
              <a:rPr lang="en-GB" b="1" dirty="0"/>
              <a:t>volume 9</a:t>
            </a:r>
            <a:r>
              <a:rPr lang="en-GB" dirty="0"/>
              <a:t>: 1131 (2012)]</a:t>
            </a:r>
          </a:p>
        </p:txBody>
      </p:sp>
    </p:spTree>
    <p:extLst>
      <p:ext uri="{BB962C8B-B14F-4D97-AF65-F5344CB8AC3E}">
        <p14:creationId xmlns:p14="http://schemas.microsoft.com/office/powerpoint/2010/main" val="42413318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5EDDE-E894-452D-BC28-5434BDE6C6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highlight>
                  <a:srgbClr val="FFFF00"/>
                </a:highlight>
              </a:rPr>
              <a:t>Schedule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957314-46DB-473F-9892-F7A411B0FB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b="1" dirty="0"/>
              <a:t>Interactive Bioinformatics Data Visualisation Course</a:t>
            </a:r>
          </a:p>
          <a:p>
            <a:pPr>
              <a:buFontTx/>
              <a:buChar char="-"/>
            </a:pPr>
            <a:r>
              <a:rPr lang="en-GB" b="1" dirty="0"/>
              <a:t>10:00 Welcome/ Start/ Introduction</a:t>
            </a:r>
          </a:p>
          <a:p>
            <a:pPr>
              <a:buFontTx/>
              <a:buChar char="-"/>
            </a:pPr>
            <a:r>
              <a:rPr lang="en-GB" b="1" dirty="0"/>
              <a:t>11.15 – 11.30  Coffee Break </a:t>
            </a:r>
          </a:p>
          <a:p>
            <a:pPr>
              <a:buFontTx/>
              <a:buChar char="-"/>
            </a:pPr>
            <a:r>
              <a:rPr lang="en-GB" b="1" dirty="0"/>
              <a:t>12.45 : Q&amp;A and Discussion</a:t>
            </a:r>
          </a:p>
          <a:p>
            <a:pPr>
              <a:buFontTx/>
              <a:buChar char="-"/>
            </a:pPr>
            <a:r>
              <a:rPr lang="en-GB" b="1" dirty="0"/>
              <a:t> Conclude @ 1:00pm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013396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6D15F0-3FAE-4F59-8EA6-688F76A56D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774" y="419134"/>
            <a:ext cx="10515600" cy="834197"/>
          </a:xfrm>
        </p:spPr>
        <p:txBody>
          <a:bodyPr>
            <a:normAutofit fontScale="90000"/>
          </a:bodyPr>
          <a:lstStyle/>
          <a:p>
            <a:r>
              <a:rPr lang="en-GB" b="1" dirty="0" err="1">
                <a:highlight>
                  <a:srgbClr val="FFFF00"/>
                </a:highlight>
              </a:rPr>
              <a:t>Circos</a:t>
            </a:r>
            <a:br>
              <a:rPr lang="en-GB" b="1" dirty="0"/>
            </a:br>
            <a:endParaRPr lang="en-GB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B3E398-0359-4C1A-90F0-086952E3BD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8242" y="626353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GB" dirty="0">
                <a:hlinkClick r:id="rId2"/>
              </a:rPr>
              <a:t>https://github.com/nicgirault/circosJS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- Please visit the link above to see how a </a:t>
            </a:r>
            <a:r>
              <a:rPr lang="en-GB" dirty="0" err="1"/>
              <a:t>Circos</a:t>
            </a:r>
            <a:r>
              <a:rPr lang="en-GB" dirty="0"/>
              <a:t> diagram can be customized</a:t>
            </a:r>
          </a:p>
          <a:p>
            <a:pPr>
              <a:buFontTx/>
              <a:buChar char="-"/>
            </a:pPr>
            <a:r>
              <a:rPr lang="en-GB" dirty="0" err="1"/>
              <a:t>Circos</a:t>
            </a:r>
            <a:r>
              <a:rPr lang="en-GB" dirty="0"/>
              <a:t> is a </a:t>
            </a:r>
            <a:r>
              <a:rPr lang="en-GB" b="1" dirty="0"/>
              <a:t>circular visualization of data, must have seen on the cover of many Journals</a:t>
            </a:r>
          </a:p>
          <a:p>
            <a:pPr>
              <a:buFontTx/>
              <a:buChar char="-"/>
            </a:pPr>
            <a:r>
              <a:rPr lang="en-GB" dirty="0"/>
              <a:t>Used to highlight relationships between genes, chromosome, etc for example genes that are located on different chromosomes in the genome of an organism(synteny)</a:t>
            </a:r>
          </a:p>
          <a:p>
            <a:pPr>
              <a:buFontTx/>
              <a:buChar char="-"/>
            </a:pP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4214B7-F628-40FD-BFAA-F28B96ACD4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8011" y="4488662"/>
            <a:ext cx="3810000" cy="22955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2EC5B47-5A61-460E-966C-372830989E0B}"/>
              </a:ext>
            </a:extLst>
          </p:cNvPr>
          <p:cNvSpPr txBox="1"/>
          <p:nvPr/>
        </p:nvSpPr>
        <p:spPr>
          <a:xfrm>
            <a:off x="1204761" y="6438866"/>
            <a:ext cx="797780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http://circos.ca/intro/tabular_visualization/img/circos-visualize-table.png</a:t>
            </a:r>
          </a:p>
        </p:txBody>
      </p:sp>
    </p:spTree>
    <p:extLst>
      <p:ext uri="{BB962C8B-B14F-4D97-AF65-F5344CB8AC3E}">
        <p14:creationId xmlns:p14="http://schemas.microsoft.com/office/powerpoint/2010/main" val="10540701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8D2E7D-F28B-4B12-8253-4F1DF9CDE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89032"/>
          </a:xfrm>
        </p:spPr>
        <p:txBody>
          <a:bodyPr>
            <a:normAutofit fontScale="90000"/>
          </a:bodyPr>
          <a:lstStyle/>
          <a:p>
            <a:r>
              <a:rPr lang="en-GB" b="1" dirty="0"/>
              <a:t>Visualisation of whole-genome rearrangement.</a:t>
            </a:r>
            <a:br>
              <a:rPr lang="en-GB" b="1" dirty="0"/>
            </a:br>
            <a:endParaRPr lang="en-GB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6A0BDF3-B182-482E-89AB-39ABA42010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4134" y="1006718"/>
            <a:ext cx="8820150" cy="413385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8A15EF7-971F-4DB4-A7E5-52BF5C4D1190}"/>
              </a:ext>
            </a:extLst>
          </p:cNvPr>
          <p:cNvSpPr txBox="1"/>
          <p:nvPr/>
        </p:nvSpPr>
        <p:spPr>
          <a:xfrm>
            <a:off x="925995" y="5418414"/>
            <a:ext cx="103400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Two different tumours showing gene duplications and chromosome rearrangements.</a:t>
            </a:r>
          </a:p>
          <a:p>
            <a:r>
              <a:rPr lang="en-GB" dirty="0"/>
              <a:t> The outer ring depicts chromosomes arranged end to end. </a:t>
            </a:r>
          </a:p>
          <a:p>
            <a:r>
              <a:rPr lang="en-GB" dirty="0"/>
              <a:t>The inner ring displays copy-number data in green and </a:t>
            </a:r>
            <a:r>
              <a:rPr lang="en-GB" dirty="0" err="1">
                <a:highlight>
                  <a:srgbClr val="FFFF00"/>
                </a:highlight>
              </a:rPr>
              <a:t>interchromosomal</a:t>
            </a:r>
            <a:r>
              <a:rPr lang="en-GB" dirty="0">
                <a:highlight>
                  <a:srgbClr val="FFFF00"/>
                </a:highlight>
              </a:rPr>
              <a:t> translocations </a:t>
            </a:r>
            <a:r>
              <a:rPr lang="en-GB" dirty="0"/>
              <a:t>in purple [ citing: https://www.nature.com/articles/nmeth.2258/figures/1</a:t>
            </a:r>
          </a:p>
        </p:txBody>
      </p:sp>
    </p:spTree>
    <p:extLst>
      <p:ext uri="{BB962C8B-B14F-4D97-AF65-F5344CB8AC3E}">
        <p14:creationId xmlns:p14="http://schemas.microsoft.com/office/powerpoint/2010/main" val="26897325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3C6F5-08FA-40FB-92D9-7F4DC72753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2548" y="-58944"/>
            <a:ext cx="8869017" cy="748058"/>
          </a:xfrm>
        </p:spPr>
        <p:txBody>
          <a:bodyPr/>
          <a:lstStyle/>
          <a:p>
            <a:r>
              <a:rPr lang="en-GB" dirty="0">
                <a:highlight>
                  <a:srgbClr val="FFFF00"/>
                </a:highlight>
              </a:rPr>
              <a:t>Visualize </a:t>
            </a:r>
            <a:r>
              <a:rPr lang="en-GB" dirty="0" err="1">
                <a:highlight>
                  <a:srgbClr val="FFFF00"/>
                </a:highlight>
              </a:rPr>
              <a:t>Circos</a:t>
            </a:r>
            <a:r>
              <a:rPr lang="en-GB" dirty="0">
                <a:highlight>
                  <a:srgbClr val="FFFF00"/>
                </a:highlight>
              </a:rPr>
              <a:t>: Human Chromosomes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C5AAC9-C3A4-4244-AD45-817F3F0353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6983" y="315085"/>
            <a:ext cx="10515600" cy="230098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dirty="0">
              <a:hlinkClick r:id="rId2"/>
            </a:endParaRPr>
          </a:p>
          <a:p>
            <a:pPr marL="0" indent="0">
              <a:buNone/>
            </a:pPr>
            <a:r>
              <a:rPr lang="en-GB" dirty="0">
                <a:hlinkClick r:id="rId2"/>
              </a:rPr>
              <a:t>https://dash.gallery/dash-circos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340FA5-3EC2-4DDD-86C4-3388180EC6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983" y="1465579"/>
            <a:ext cx="7702000" cy="498824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1AA264E-7657-4DDC-8B12-F084D335B7F2}"/>
              </a:ext>
            </a:extLst>
          </p:cNvPr>
          <p:cNvSpPr txBox="1"/>
          <p:nvPr/>
        </p:nvSpPr>
        <p:spPr>
          <a:xfrm>
            <a:off x="8721391" y="3164566"/>
            <a:ext cx="189309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hlinkClick r:id="rId4"/>
              </a:rPr>
              <a:t>https://github.com/gitbackspacer/data-visualisation-course/tree/master/</a:t>
            </a:r>
            <a:r>
              <a:rPr lang="en-GB" b="1" dirty="0">
                <a:hlinkClick r:id="rId4"/>
              </a:rPr>
              <a:t>circos_sample_data</a:t>
            </a:r>
            <a:endParaRPr lang="en-GB" b="1" dirty="0"/>
          </a:p>
          <a:p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B7DABC-B1AE-4BC5-ACA8-7388C266F579}"/>
              </a:ext>
            </a:extLst>
          </p:cNvPr>
          <p:cNvSpPr txBox="1"/>
          <p:nvPr/>
        </p:nvSpPr>
        <p:spPr>
          <a:xfrm>
            <a:off x="8444122" y="1951672"/>
            <a:ext cx="380751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master/circos_sample_data/Layout.csv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262752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890DC2-F4B6-47D5-9449-3B3D1A5B9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highlight>
                  <a:srgbClr val="FFFF00"/>
                </a:highlight>
              </a:rPr>
              <a:t>Exercise 2: Simplest </a:t>
            </a:r>
            <a:r>
              <a:rPr lang="en-GB" dirty="0" err="1">
                <a:highlight>
                  <a:srgbClr val="FFFF00"/>
                </a:highlight>
              </a:rPr>
              <a:t>Circos</a:t>
            </a:r>
            <a:r>
              <a:rPr lang="en-GB" dirty="0">
                <a:highlight>
                  <a:srgbClr val="FFFF00"/>
                </a:highlight>
              </a:rPr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C768DE-DC69-4B97-A280-1A0DB892E5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Data : </a:t>
            </a:r>
            <a:r>
              <a:rPr lang="en-GB" dirty="0">
                <a:hlinkClick r:id="rId2"/>
              </a:rPr>
              <a:t>https://github.com/gitbackspacer/data-visualisation-course/blob/master/circos_sample_data/table-05.txt</a:t>
            </a:r>
            <a:endParaRPr lang="en-GB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713568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F0F36-568B-4EFB-913F-866AFCC63D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529" y="0"/>
            <a:ext cx="10515600" cy="1325563"/>
          </a:xfrm>
        </p:spPr>
        <p:txBody>
          <a:bodyPr/>
          <a:lstStyle/>
          <a:p>
            <a:r>
              <a:rPr lang="en-GB" b="1" dirty="0">
                <a:solidFill>
                  <a:srgbClr val="FF0000"/>
                </a:solidFill>
                <a:highlight>
                  <a:srgbClr val="FFFF00"/>
                </a:highlight>
              </a:rPr>
              <a:t>Generic </a:t>
            </a:r>
            <a:r>
              <a:rPr lang="en-GB" b="1" dirty="0" err="1">
                <a:solidFill>
                  <a:srgbClr val="FF0000"/>
                </a:solidFill>
                <a:highlight>
                  <a:srgbClr val="FFFF00"/>
                </a:highlight>
              </a:rPr>
              <a:t>Circos</a:t>
            </a:r>
            <a:endParaRPr lang="en-GB" b="1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0322EE-FF1F-49FA-86DB-D0616E7292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035" y="1129886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GB" dirty="0">
                <a:hlinkClick r:id="rId2"/>
              </a:rPr>
              <a:t>http://mkweb.bcgsc.ca/tableviewer/samples/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>
                <a:hlinkClick r:id="rId3"/>
              </a:rPr>
              <a:t>http://mkweb.bcgsc.ca/tableviewer/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DA8CD7-CE6A-49A9-BD96-AE51BFB469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059" y="2676525"/>
            <a:ext cx="7524750" cy="41814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C506F9D-F979-4FF8-A11E-9742B0866B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4397" y="0"/>
            <a:ext cx="4553535" cy="6858000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BE267608-13D0-4407-86CE-1C1E67691638}"/>
              </a:ext>
            </a:extLst>
          </p:cNvPr>
          <p:cNvSpPr/>
          <p:nvPr/>
        </p:nvSpPr>
        <p:spPr>
          <a:xfrm>
            <a:off x="6626087" y="4200939"/>
            <a:ext cx="1139687" cy="4174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10744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B2CDFF-5492-47CC-819D-CF735EFBC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4FFAD3-AADF-4865-9C42-CF7DA0E629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96343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0C6E50-8877-4E79-83BB-E222637C96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0885"/>
            <a:ext cx="10445151" cy="1325563"/>
          </a:xfrm>
        </p:spPr>
        <p:txBody>
          <a:bodyPr/>
          <a:lstStyle/>
          <a:p>
            <a:r>
              <a:rPr lang="en-GB" b="1" dirty="0" err="1">
                <a:highlight>
                  <a:srgbClr val="FFFF00"/>
                </a:highlight>
              </a:rPr>
              <a:t>RNAseq</a:t>
            </a:r>
            <a:r>
              <a:rPr lang="en-GB" b="1" dirty="0">
                <a:highlight>
                  <a:srgbClr val="FFFF00"/>
                </a:highlight>
              </a:rPr>
              <a:t> data visualisation through IGV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0C56F9-77BD-4337-9E71-D7ABEE9FE7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30735"/>
            <a:ext cx="10515600" cy="4351338"/>
          </a:xfrm>
        </p:spPr>
        <p:txBody>
          <a:bodyPr>
            <a:normAutofit fontScale="92500" lnSpcReduction="10000"/>
          </a:bodyPr>
          <a:lstStyle/>
          <a:p>
            <a:r>
              <a:rPr lang="en-US" altLang="en-US" dirty="0"/>
              <a:t>Very popular NGS tool ‘Integrative Genomics Viewer’ </a:t>
            </a:r>
            <a:r>
              <a:rPr lang="en-GB" dirty="0"/>
              <a:t>Robinson et al (2011)</a:t>
            </a:r>
          </a:p>
          <a:p>
            <a:pPr marL="0" indent="0">
              <a:buNone/>
            </a:pPr>
            <a:r>
              <a:rPr lang="en-GB" dirty="0"/>
              <a:t> </a:t>
            </a:r>
            <a:endParaRPr lang="en-US" altLang="en-US" dirty="0"/>
          </a:p>
          <a:p>
            <a:r>
              <a:rPr lang="en-US" altLang="en-US" dirty="0"/>
              <a:t>Integrated visualization tool for multiple data types and genome annotations.</a:t>
            </a:r>
          </a:p>
          <a:p>
            <a:r>
              <a:rPr lang="en-US" altLang="en-US" dirty="0"/>
              <a:t>Data from NGS analysis visualized .</a:t>
            </a:r>
          </a:p>
          <a:p>
            <a:pPr>
              <a:spcAft>
                <a:spcPts val="1800"/>
              </a:spcAft>
            </a:pPr>
            <a:r>
              <a:rPr lang="en-US" altLang="en-US" dirty="0"/>
              <a:t>Handles large datasets</a:t>
            </a:r>
          </a:p>
          <a:p>
            <a:pPr>
              <a:spcAft>
                <a:spcPts val="1800"/>
              </a:spcAft>
            </a:pPr>
            <a:r>
              <a:rPr lang="en-US" altLang="en-US" b="1" dirty="0">
                <a:highlight>
                  <a:srgbClr val="FFFF00"/>
                </a:highlight>
              </a:rPr>
              <a:t>Interactive and speedy visualization</a:t>
            </a:r>
            <a:r>
              <a:rPr lang="en-US" altLang="en-US" dirty="0"/>
              <a:t>. Run locally on desktop</a:t>
            </a:r>
          </a:p>
          <a:p>
            <a:pPr>
              <a:spcAft>
                <a:spcPts val="1800"/>
              </a:spcAft>
            </a:pPr>
            <a:r>
              <a:rPr lang="en-US" altLang="en-US" dirty="0"/>
              <a:t>View </a:t>
            </a:r>
            <a:r>
              <a:rPr lang="en-US" altLang="en-US" dirty="0">
                <a:highlight>
                  <a:srgbClr val="FFFF00"/>
                </a:highlight>
              </a:rPr>
              <a:t>multiple datasets in separate panels on the same panel(integrative)</a:t>
            </a:r>
            <a:r>
              <a:rPr lang="en-US" altLang="en-US" dirty="0"/>
              <a:t>.</a:t>
            </a:r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4271407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EE9D7-F274-483F-AFD3-43E21E14E4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4" y="6409516"/>
            <a:ext cx="12137366" cy="448484"/>
          </a:xfrm>
        </p:spPr>
        <p:txBody>
          <a:bodyPr>
            <a:noAutofit/>
          </a:bodyPr>
          <a:lstStyle/>
          <a:p>
            <a:r>
              <a:rPr lang="en-GB" sz="2800" dirty="0"/>
              <a:t>Impressive but busy https://www.nature.com/articles/nbt.1754/figures/1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74E3A93-09E6-4F22-8192-746B05477D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2276" y="87474"/>
            <a:ext cx="10278434" cy="6304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3651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CD4F4-08EE-4BBE-9B25-53F8FB622B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IGV DIY: diagnostics, read mapping, slice events, SNPs, Insertion , deletion, copy numbers, Errors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7751F79-2067-41C0-BD06-0624D1AACC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6344" y="1690688"/>
            <a:ext cx="5625169" cy="37461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 xmlns:lc="http://schemas.openxmlformats.org/drawingml/2006/lockedCanvas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xmlns:lc="http://schemas.openxmlformats.org/drawingml/2006/lockedCanvas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F574230-3500-4BA3-A8C1-58146BC1B3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38709" y="5881812"/>
            <a:ext cx="45720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 xmlns:lc="http://schemas.openxmlformats.org/drawingml/2006/lockedCanvas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xmlns:lc="http://schemas.openxmlformats.org/drawingml/2006/lockedCanvas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 sz="1200">
                <a:hlinkClick r:id="rId3"/>
              </a:rPr>
              <a:t>https://www.flickr.com/photos/pennuja/5363515039/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9161574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itle 1"/>
          <p:cNvSpPr>
            <a:spLocks noGrp="1"/>
          </p:cNvSpPr>
          <p:nvPr>
            <p:ph type="title"/>
          </p:nvPr>
        </p:nvSpPr>
        <p:spPr>
          <a:xfrm>
            <a:off x="704851" y="94712"/>
            <a:ext cx="7886700" cy="1325563"/>
          </a:xfrm>
        </p:spPr>
        <p:txBody>
          <a:bodyPr/>
          <a:lstStyle/>
          <a:p>
            <a:pPr eaLnBrk="1" hangingPunct="1"/>
            <a:r>
              <a:rPr lang="en-US" dirty="0">
                <a:latin typeface="Calibri Light" charset="0"/>
              </a:rPr>
              <a:t>Basic Layout IGV</a:t>
            </a:r>
          </a:p>
        </p:txBody>
      </p:sp>
      <p:sp>
        <p:nvSpPr>
          <p:cNvPr id="1638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>
              <a:latin typeface="Calibri" charset="0"/>
            </a:endParaRPr>
          </a:p>
        </p:txBody>
      </p:sp>
      <p:pic>
        <p:nvPicPr>
          <p:cNvPr id="16387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53"/>
          <a:stretch>
            <a:fillRect/>
          </a:stretch>
        </p:blipFill>
        <p:spPr bwMode="auto">
          <a:xfrm>
            <a:off x="704851" y="1420875"/>
            <a:ext cx="8870950" cy="4837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8" name="TextBox 6"/>
          <p:cNvSpPr txBox="1">
            <a:spLocks noChangeArrowheads="1"/>
          </p:cNvSpPr>
          <p:nvPr/>
        </p:nvSpPr>
        <p:spPr bwMode="auto">
          <a:xfrm>
            <a:off x="7415214" y="1825626"/>
            <a:ext cx="1925637" cy="4619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b="1">
                <a:solidFill>
                  <a:schemeClr val="accent1"/>
                </a:solidFill>
              </a:rPr>
              <a:t>Navigation</a:t>
            </a:r>
          </a:p>
        </p:txBody>
      </p:sp>
      <p:sp>
        <p:nvSpPr>
          <p:cNvPr id="16389" name="TextBox 7"/>
          <p:cNvSpPr txBox="1">
            <a:spLocks noChangeArrowheads="1"/>
          </p:cNvSpPr>
          <p:nvPr/>
        </p:nvSpPr>
        <p:spPr bwMode="auto">
          <a:xfrm>
            <a:off x="6665914" y="3573464"/>
            <a:ext cx="1925637" cy="4603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b="1">
                <a:solidFill>
                  <a:schemeClr val="accent1"/>
                </a:solidFill>
              </a:rPr>
              <a:t>Data Tracks</a:t>
            </a:r>
          </a:p>
        </p:txBody>
      </p:sp>
      <p:sp>
        <p:nvSpPr>
          <p:cNvPr id="16390" name="TextBox 8"/>
          <p:cNvSpPr txBox="1">
            <a:spLocks noChangeArrowheads="1"/>
          </p:cNvSpPr>
          <p:nvPr/>
        </p:nvSpPr>
        <p:spPr bwMode="auto">
          <a:xfrm>
            <a:off x="6751638" y="5965826"/>
            <a:ext cx="2589212" cy="4619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b="1">
                <a:solidFill>
                  <a:schemeClr val="accent1"/>
                </a:solidFill>
              </a:rPr>
              <a:t>Annotation Tracks</a:t>
            </a:r>
          </a:p>
        </p:txBody>
      </p:sp>
      <p:sp>
        <p:nvSpPr>
          <p:cNvPr id="16391" name="TextBox 9"/>
          <p:cNvSpPr txBox="1">
            <a:spLocks noChangeArrowheads="1"/>
          </p:cNvSpPr>
          <p:nvPr/>
        </p:nvSpPr>
        <p:spPr bwMode="auto">
          <a:xfrm>
            <a:off x="1625600" y="3311526"/>
            <a:ext cx="1925638" cy="64611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b="1">
                <a:solidFill>
                  <a:schemeClr val="accent1"/>
                </a:solidFill>
              </a:rPr>
              <a:t>Configuring Track Visibility</a:t>
            </a:r>
          </a:p>
        </p:txBody>
      </p:sp>
      <p:sp>
        <p:nvSpPr>
          <p:cNvPr id="16392" name="TextBox 10"/>
          <p:cNvSpPr txBox="1">
            <a:spLocks noChangeArrowheads="1"/>
          </p:cNvSpPr>
          <p:nvPr/>
        </p:nvSpPr>
        <p:spPr bwMode="auto">
          <a:xfrm>
            <a:off x="2286000" y="1376363"/>
            <a:ext cx="1162050" cy="4000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000" b="1">
                <a:solidFill>
                  <a:schemeClr val="accent1"/>
                </a:solidFill>
              </a:rPr>
              <a:t>Genome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5EDDE-E894-452D-BC28-5434BDE6C6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highlight>
                  <a:srgbClr val="FFFF00"/>
                </a:highlight>
              </a:rPr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957314-46DB-473F-9892-F7A411B0FB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b="1" dirty="0"/>
              <a:t>Interactive Bioinformatics Data Visualisation Course</a:t>
            </a:r>
          </a:p>
          <a:p>
            <a:pPr>
              <a:buFontTx/>
              <a:buChar char="-"/>
            </a:pPr>
            <a:r>
              <a:rPr lang="en-GB" b="1" dirty="0"/>
              <a:t>10:00 Start</a:t>
            </a:r>
          </a:p>
          <a:p>
            <a:pPr>
              <a:buFontTx/>
              <a:buChar char="-"/>
            </a:pPr>
            <a:r>
              <a:rPr lang="en-GB" b="1" dirty="0"/>
              <a:t>11.15 – 11.30  Coffee Break </a:t>
            </a:r>
          </a:p>
          <a:p>
            <a:pPr>
              <a:buFontTx/>
              <a:buChar char="-"/>
            </a:pPr>
            <a:r>
              <a:rPr lang="en-GB" b="1" dirty="0"/>
              <a:t>12.45 : Q&amp;A and Discussion</a:t>
            </a:r>
          </a:p>
          <a:p>
            <a:pPr>
              <a:buFontTx/>
              <a:buChar char="-"/>
            </a:pPr>
            <a:r>
              <a:rPr lang="en-GB" b="1" dirty="0"/>
              <a:t>Conclude @ 1:00pm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755163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5858F-7727-42C4-98F1-9A682E09FC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551" y="131872"/>
            <a:ext cx="10515600" cy="843936"/>
          </a:xfrm>
        </p:spPr>
        <p:txBody>
          <a:bodyPr/>
          <a:lstStyle/>
          <a:p>
            <a:r>
              <a:rPr lang="en-GB" dirty="0"/>
              <a:t>On a clean slate “Load your genome”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F35703-06DD-4C29-B8BF-D29B62937F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99192"/>
            <a:ext cx="12192000" cy="5958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4700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CFE35-E6EB-4F26-9362-4B32001F6F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452" y="80203"/>
            <a:ext cx="10515600" cy="1325563"/>
          </a:xfrm>
        </p:spPr>
        <p:txBody>
          <a:bodyPr/>
          <a:lstStyle/>
          <a:p>
            <a:r>
              <a:rPr lang="en-GB" dirty="0"/>
              <a:t>Load IGV loads Human hg19.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3E2846-75EC-431A-9983-66C3E08B62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25582"/>
            <a:ext cx="10515600" cy="4679087"/>
          </a:xfrm>
        </p:spPr>
        <p:txBody>
          <a:bodyPr/>
          <a:lstStyle/>
          <a:p>
            <a:r>
              <a:rPr lang="en-GB" dirty="0"/>
              <a:t>Breast cancer cell line HCC1143 to visualize alignments, only a small portion of chr21 will be loaded (19M:20M) using File.. Load from File</a:t>
            </a:r>
          </a:p>
          <a:p>
            <a:r>
              <a:rPr lang="en-GB" dirty="0"/>
              <a:t>“HCC1143.normal.21.19M-20M.bam”</a:t>
            </a:r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172488-E3F2-4862-B302-D535B904BAC1}"/>
              </a:ext>
            </a:extLst>
          </p:cNvPr>
          <p:cNvSpPr/>
          <p:nvPr/>
        </p:nvSpPr>
        <p:spPr>
          <a:xfrm>
            <a:off x="6112564" y="0"/>
            <a:ext cx="105884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https://github.com/griffithlab/rnaseq_tutorial/wiki/IGV-Tutorial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4C5B59-9E75-472A-AA48-D4356B4961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178913"/>
            <a:ext cx="9594574" cy="4679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4340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236A8-3B6B-40F8-9F6E-D265F053D5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55292"/>
          </a:xfrm>
        </p:spPr>
        <p:txBody>
          <a:bodyPr>
            <a:normAutofit fontScale="90000"/>
          </a:bodyPr>
          <a:lstStyle/>
          <a:p>
            <a:r>
              <a:rPr lang="en-GB" dirty="0"/>
              <a:t>Navigate to a region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AC6E80C-F386-496A-AE6B-F8F9C7D368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19018"/>
            <a:ext cx="5962650" cy="2219325"/>
          </a:xfrm>
        </p:spPr>
      </p:pic>
    </p:spTree>
    <p:extLst>
      <p:ext uri="{BB962C8B-B14F-4D97-AF65-F5344CB8AC3E}">
        <p14:creationId xmlns:p14="http://schemas.microsoft.com/office/powerpoint/2010/main" val="27733115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586A46-53ED-4256-81F3-72CB2BFF2E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73261"/>
          </a:xfrm>
        </p:spPr>
        <p:txBody>
          <a:bodyPr>
            <a:normAutofit fontScale="90000"/>
          </a:bodyPr>
          <a:lstStyle/>
          <a:p>
            <a:r>
              <a:rPr lang="en-GB" dirty="0">
                <a:highlight>
                  <a:srgbClr val="FFFF00"/>
                </a:highlight>
              </a:rPr>
              <a:t>Exercise Visualise and Locate SNP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A76AB1-B82A-40D3-A58C-DFEA53EB8D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70122"/>
            <a:ext cx="10515600" cy="4774367"/>
          </a:xfrm>
        </p:spPr>
        <p:txBody>
          <a:bodyPr/>
          <a:lstStyle/>
          <a:p>
            <a:r>
              <a:rPr lang="en-GB" dirty="0"/>
              <a:t>Data: </a:t>
            </a:r>
            <a:r>
              <a:rPr lang="en-GB" dirty="0">
                <a:hlinkClick r:id="rId2"/>
              </a:rPr>
              <a:t>https://github.com/gitbackspacer/data-visualisation-course/tree/master/igv-mutant-data</a:t>
            </a: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BC4102-F0AE-4C12-AA88-DEF8B7A219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033" y="2013177"/>
            <a:ext cx="6379685" cy="4689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3541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4E22B-4D6D-41D3-A996-B34523BD3F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2061" y="18255"/>
            <a:ext cx="11548514" cy="1325563"/>
          </a:xfrm>
        </p:spPr>
        <p:txBody>
          <a:bodyPr/>
          <a:lstStyle/>
          <a:p>
            <a:r>
              <a:rPr lang="en-GB" dirty="0">
                <a:highlight>
                  <a:srgbClr val="FFFF00"/>
                </a:highlight>
              </a:rPr>
              <a:t>Use installed IGV  or Webapp https://igv.org/app/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C154D5-2F22-4339-98EA-BEB2444D55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A7E7E8-4242-4440-90D9-F350BC3E26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50" y="1096169"/>
            <a:ext cx="12163425" cy="581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2155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7C1BB-9DBE-4DE9-8366-3F06616D0C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609" y="159716"/>
            <a:ext cx="10949608" cy="1325563"/>
          </a:xfrm>
        </p:spPr>
        <p:txBody>
          <a:bodyPr/>
          <a:lstStyle/>
          <a:p>
            <a:r>
              <a:rPr lang="en-GB" dirty="0">
                <a:highlight>
                  <a:srgbClr val="FFFF00"/>
                </a:highlight>
              </a:rPr>
              <a:t>Wild type and 6 other mutants from an unknown species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E5C5C7-4985-4EF5-8229-0EED73E532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17" y="1591297"/>
            <a:ext cx="12192000" cy="4878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4841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AEC6D-CBF5-437D-A41E-20B093133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7E1EC2-3C55-4FFA-A506-7170189FBE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F4969C-0FFA-4C15-A086-DC56AC1D67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61" y="1779157"/>
            <a:ext cx="11973339" cy="4844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57788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1" name="Picture 1" descr="Screen Shot 2015-10-12 at 10.37.37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7450" y="1063625"/>
            <a:ext cx="3957638" cy="5557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62" name="TextBox 3"/>
          <p:cNvSpPr txBox="1">
            <a:spLocks noChangeArrowheads="1"/>
          </p:cNvSpPr>
          <p:nvPr/>
        </p:nvSpPr>
        <p:spPr bwMode="auto">
          <a:xfrm>
            <a:off x="1800226" y="219075"/>
            <a:ext cx="837247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800" dirty="0"/>
              <a:t>Right click on track name to change a bunch of stuff…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TextBox 1"/>
          <p:cNvSpPr txBox="1">
            <a:spLocks noChangeArrowheads="1"/>
          </p:cNvSpPr>
          <p:nvPr/>
        </p:nvSpPr>
        <p:spPr bwMode="auto">
          <a:xfrm>
            <a:off x="1800226" y="219075"/>
            <a:ext cx="8372475" cy="584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200" dirty="0"/>
              <a:t>Color alignments by strand</a:t>
            </a:r>
          </a:p>
        </p:txBody>
      </p:sp>
      <p:pic>
        <p:nvPicPr>
          <p:cNvPr id="41986" name="Picture 2" descr="Screen Shot 2015-10-12 at 2.28.2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124863"/>
            <a:ext cx="9144000" cy="5735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TextBox 1"/>
          <p:cNvSpPr txBox="1">
            <a:spLocks noChangeArrowheads="1"/>
          </p:cNvSpPr>
          <p:nvPr/>
        </p:nvSpPr>
        <p:spPr bwMode="auto">
          <a:xfrm>
            <a:off x="1800226" y="219075"/>
            <a:ext cx="8372475" cy="584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200" dirty="0"/>
              <a:t>Scale</a:t>
            </a:r>
          </a:p>
        </p:txBody>
      </p:sp>
      <p:pic>
        <p:nvPicPr>
          <p:cNvPr id="41986" name="Picture 2" descr="Screen Shot 2015-10-12 at 2.28.2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124863"/>
            <a:ext cx="9144000" cy="5735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 descr="Screen Shot 2015-10-20 at 6.14.37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2831" y="1119812"/>
            <a:ext cx="3514212" cy="5622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6236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22A3C-C7B8-4216-B58A-38C7F03B1A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highlight>
                  <a:srgbClr val="FFFF00"/>
                </a:highlight>
              </a:rPr>
              <a:t>Material for the session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7FD09C-FED5-4525-A968-036CE1470D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9626" y="1955022"/>
            <a:ext cx="11609717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highlight>
                  <a:srgbClr val="FFFF00"/>
                </a:highlight>
              </a:rPr>
              <a:t>All at the </a:t>
            </a:r>
            <a:r>
              <a:rPr lang="en-GB" dirty="0" err="1">
                <a:highlight>
                  <a:srgbClr val="FFFF00"/>
                </a:highlight>
              </a:rPr>
              <a:t>Github</a:t>
            </a:r>
            <a:r>
              <a:rPr lang="en-GB" dirty="0">
                <a:highlight>
                  <a:srgbClr val="FFFF00"/>
                </a:highlight>
              </a:rPr>
              <a:t> page:</a:t>
            </a:r>
          </a:p>
          <a:p>
            <a:pPr marL="0" indent="0">
              <a:buNone/>
            </a:pPr>
            <a:r>
              <a:rPr lang="en-GB" sz="1200" dirty="0">
                <a:highlight>
                  <a:srgbClr val="FFFF00"/>
                </a:highlight>
              </a:rPr>
              <a:t> </a:t>
            </a:r>
            <a:r>
              <a:rPr lang="en-GB" sz="3600" dirty="0">
                <a:highlight>
                  <a:srgbClr val="FFFF00"/>
                </a:highlight>
                <a:hlinkClick r:id="rId2"/>
              </a:rPr>
              <a:t>https://github.com/gitbackspacer/data-visualisation-course</a:t>
            </a:r>
            <a:endParaRPr lang="en-GB" sz="3600" dirty="0">
              <a:highlight>
                <a:srgbClr val="FFFF00"/>
              </a:highlight>
            </a:endParaRPr>
          </a:p>
          <a:p>
            <a:pPr marL="0" indent="0">
              <a:buNone/>
            </a:pPr>
            <a:endParaRPr lang="en-GB" sz="1200" dirty="0">
              <a:highlight>
                <a:srgbClr val="FFFF00"/>
              </a:highlight>
            </a:endParaRPr>
          </a:p>
          <a:p>
            <a:pPr marL="0" indent="0">
              <a:buNone/>
            </a:pPr>
            <a:endParaRPr lang="en-GB" sz="1200" dirty="0">
              <a:highlight>
                <a:srgbClr val="FFFF00"/>
              </a:highlight>
            </a:endParaRPr>
          </a:p>
          <a:p>
            <a:pPr marL="0" indent="0">
              <a:buNone/>
            </a:pPr>
            <a:r>
              <a:rPr lang="en-GB" sz="1200" dirty="0">
                <a:highlight>
                  <a:srgbClr val="FFFF00"/>
                </a:highlight>
              </a:rPr>
              <a:t>Teams:</a:t>
            </a:r>
          </a:p>
          <a:p>
            <a:pPr marL="0" indent="0">
              <a:buNone/>
            </a:pPr>
            <a:r>
              <a:rPr lang="en-GB" sz="1200" dirty="0">
                <a:highlight>
                  <a:srgbClr val="FFFF00"/>
                </a:highlight>
                <a:hlinkClick r:id="rId3"/>
              </a:rPr>
              <a:t>https://teams.microsoft.com/l/team/19%3ablbpBiRHRDsmSF-60bMWRygjxauHuby6JSuNMOPDQwQ1%40thread.tacv2/conversations?groupId=2812d720-685c-428d-9e0c-7eeea8e14048&amp;tenantId=e652efd4-5dac-41b6-a23d-764634c36cea</a:t>
            </a:r>
            <a:endParaRPr lang="en-GB" sz="1200" dirty="0">
              <a:highlight>
                <a:srgbClr val="FFFF00"/>
              </a:highlight>
            </a:endParaRPr>
          </a:p>
          <a:p>
            <a:pPr marL="0" indent="0">
              <a:buNone/>
            </a:pPr>
            <a:endParaRPr lang="en-GB" sz="1200" dirty="0">
              <a:highlight>
                <a:srgbClr val="FFFF00"/>
              </a:highlight>
            </a:endParaRPr>
          </a:p>
          <a:p>
            <a:pPr marL="0" indent="0">
              <a:buNone/>
            </a:pPr>
            <a:endParaRPr lang="en-GB" sz="1200" dirty="0">
              <a:highlight>
                <a:srgbClr val="FFFF00"/>
              </a:highlight>
            </a:endParaRPr>
          </a:p>
          <a:p>
            <a:pPr marL="0" indent="0">
              <a:buNone/>
            </a:pPr>
            <a:endParaRPr lang="en-GB" sz="1200" dirty="0">
              <a:highlight>
                <a:srgbClr val="FFFF00"/>
              </a:highlight>
            </a:endParaRPr>
          </a:p>
          <a:p>
            <a:pPr marL="0" indent="0">
              <a:buNone/>
            </a:pPr>
            <a:endParaRPr lang="en-GB" sz="1200" dirty="0">
              <a:highlight>
                <a:srgbClr val="FFFF00"/>
              </a:highlight>
            </a:endParaRPr>
          </a:p>
          <a:p>
            <a:pPr marL="0" indent="0">
              <a:buNone/>
            </a:pPr>
            <a:endParaRPr lang="en-GB" sz="1200" dirty="0">
              <a:highlight>
                <a:srgbClr val="FFFF00"/>
              </a:highlight>
            </a:endParaRPr>
          </a:p>
          <a:p>
            <a:pPr marL="0" indent="0">
              <a:buNone/>
            </a:pPr>
            <a:endParaRPr lang="en-GB" sz="1200" dirty="0">
              <a:highlight>
                <a:srgbClr val="FFFF00"/>
              </a:highlight>
            </a:endParaRPr>
          </a:p>
          <a:p>
            <a:pPr marL="0" indent="0">
              <a:buNone/>
            </a:pPr>
            <a:endParaRPr lang="en-GB" sz="1200" dirty="0">
              <a:highlight>
                <a:srgbClr val="FFFF00"/>
              </a:highlight>
            </a:endParaRPr>
          </a:p>
          <a:p>
            <a:endParaRPr lang="en-GB" sz="1200" dirty="0">
              <a:highlight>
                <a:srgbClr val="FFFF00"/>
              </a:highlight>
            </a:endParaRPr>
          </a:p>
          <a:p>
            <a:pPr marL="0" indent="0">
              <a:buNone/>
            </a:pPr>
            <a:endParaRPr lang="en-GB" sz="1200" dirty="0"/>
          </a:p>
          <a:p>
            <a:pPr marL="0" indent="0">
              <a:buNone/>
            </a:pPr>
            <a:endParaRPr lang="en-GB" sz="1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C5439B-7E34-41D5-B3D4-B5940EE0E2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4677" y="4360192"/>
            <a:ext cx="4009444" cy="2132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05570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3217" y="1"/>
            <a:ext cx="7886700" cy="936421"/>
          </a:xfrm>
        </p:spPr>
        <p:txBody>
          <a:bodyPr/>
          <a:lstStyle/>
          <a:p>
            <a:r>
              <a:rPr lang="en-US" sz="3600" dirty="0"/>
              <a:t>Know your scale…</a:t>
            </a:r>
          </a:p>
        </p:txBody>
      </p:sp>
      <p:pic>
        <p:nvPicPr>
          <p:cNvPr id="4" name="Picture 3" descr="Screen Shot 2015-10-20 at 6.15.48 A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53"/>
          <a:stretch/>
        </p:blipFill>
        <p:spPr>
          <a:xfrm>
            <a:off x="2139801" y="2349947"/>
            <a:ext cx="3837355" cy="2203880"/>
          </a:xfrm>
          <a:prstGeom prst="rect">
            <a:avLst/>
          </a:prstGeom>
        </p:spPr>
      </p:pic>
      <p:pic>
        <p:nvPicPr>
          <p:cNvPr id="5" name="Picture 4" descr="Screen Shot 2015-10-20 at 6.17.09 A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613" r="1"/>
          <a:stretch/>
        </p:blipFill>
        <p:spPr>
          <a:xfrm>
            <a:off x="6334943" y="2317623"/>
            <a:ext cx="4063644" cy="205591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422044" y="1757393"/>
            <a:ext cx="24760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/>
              <a:t>Autoscale</a:t>
            </a:r>
            <a:endParaRPr lang="en-US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6538661" y="1755860"/>
            <a:ext cx="24760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Set Data Range</a:t>
            </a:r>
          </a:p>
        </p:txBody>
      </p:sp>
    </p:spTree>
    <p:extLst>
      <p:ext uri="{BB962C8B-B14F-4D97-AF65-F5344CB8AC3E}">
        <p14:creationId xmlns:p14="http://schemas.microsoft.com/office/powerpoint/2010/main" val="306766676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0545E-9072-411A-8012-EF5D59705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Gene Expression data: Exercise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45489D-4DD6-4BC4-834A-CB933A175D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964" y="1744932"/>
            <a:ext cx="12192000" cy="4922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76284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3A2BA1-DD4D-4D96-BE38-5B978B7D2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505" y="153090"/>
            <a:ext cx="10515600" cy="542649"/>
          </a:xfrm>
        </p:spPr>
        <p:txBody>
          <a:bodyPr>
            <a:normAutofit fontScale="90000"/>
          </a:bodyPr>
          <a:lstStyle/>
          <a:p>
            <a:r>
              <a:rPr lang="en-GB" dirty="0">
                <a:highlight>
                  <a:srgbClr val="FFFF00"/>
                </a:highlight>
              </a:rPr>
              <a:t>Gene Expression Data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B4E1FA4-D0DD-4018-8C74-4417DFDBF8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3522" y="1508017"/>
            <a:ext cx="10515600" cy="294571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8949463-0EE0-4540-946C-C38BA72FEB73}"/>
              </a:ext>
            </a:extLst>
          </p:cNvPr>
          <p:cNvSpPr txBox="1"/>
          <p:nvPr/>
        </p:nvSpPr>
        <p:spPr>
          <a:xfrm>
            <a:off x="1398104" y="1040296"/>
            <a:ext cx="5155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We have count files for each gene as “CSV” file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94A49D-D1AC-40B4-8B78-879015FA029B}"/>
              </a:ext>
            </a:extLst>
          </p:cNvPr>
          <p:cNvSpPr txBox="1"/>
          <p:nvPr/>
        </p:nvSpPr>
        <p:spPr>
          <a:xfrm>
            <a:off x="1245368" y="5349983"/>
            <a:ext cx="94753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hlinkClick r:id="rId3"/>
              </a:rPr>
              <a:t>http://degust.erc.monash.edu/degust/config.html?code=d24c2a88f917954853272af3e80cde5a</a:t>
            </a: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4218402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665874-EB9D-4E36-AF70-F21984CE8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Degust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50202F-E416-468B-89FC-808970CCAE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We can upload a CSV file containing your own analysis (</a:t>
            </a:r>
            <a:r>
              <a:rPr lang="en-GB" dirty="0" err="1"/>
              <a:t>eg.</a:t>
            </a:r>
            <a:r>
              <a:rPr lang="en-GB" dirty="0"/>
              <a:t> from </a:t>
            </a:r>
            <a:r>
              <a:rPr lang="en-GB" dirty="0" err="1"/>
              <a:t>Limma</a:t>
            </a:r>
            <a:r>
              <a:rPr lang="en-GB" dirty="0"/>
              <a:t>/</a:t>
            </a:r>
            <a:r>
              <a:rPr lang="en-GB" dirty="0" err="1"/>
              <a:t>Voom</a:t>
            </a:r>
            <a:r>
              <a:rPr lang="en-GB" dirty="0"/>
              <a:t>, </a:t>
            </a:r>
            <a:r>
              <a:rPr lang="en-GB" dirty="0" err="1"/>
              <a:t>edgeR</a:t>
            </a:r>
            <a:r>
              <a:rPr lang="en-GB" dirty="0"/>
              <a:t> or </a:t>
            </a:r>
            <a:r>
              <a:rPr lang="en-GB" dirty="0" err="1"/>
              <a:t>DESeq</a:t>
            </a:r>
            <a:r>
              <a:rPr lang="en-GB" dirty="0"/>
              <a:t>).</a:t>
            </a:r>
          </a:p>
          <a:p>
            <a:r>
              <a:rPr lang="en-GB" dirty="0"/>
              <a:t>It is very interactive</a:t>
            </a:r>
          </a:p>
        </p:txBody>
      </p:sp>
    </p:spTree>
    <p:extLst>
      <p:ext uri="{BB962C8B-B14F-4D97-AF65-F5344CB8AC3E}">
        <p14:creationId xmlns:p14="http://schemas.microsoft.com/office/powerpoint/2010/main" val="148789520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E304FD-CDF2-4938-96E6-EB460D1B93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5773" y="206099"/>
            <a:ext cx="10515600" cy="1325563"/>
          </a:xfrm>
        </p:spPr>
        <p:txBody>
          <a:bodyPr/>
          <a:lstStyle/>
          <a:p>
            <a:r>
              <a:rPr lang="en-GB" dirty="0">
                <a:highlight>
                  <a:srgbClr val="FFFF00"/>
                </a:highlight>
              </a:rPr>
              <a:t>Replicate information</a:t>
            </a:r>
            <a:br>
              <a:rPr lang="en-GB" dirty="0"/>
            </a:br>
            <a:endParaRPr lang="en-GB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3770644-320B-4A1B-9510-30BE30B2B9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0199" y="1531662"/>
            <a:ext cx="557577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47694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6798B7-1F05-43FD-99FF-BFCA69012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751"/>
            <a:ext cx="10515600" cy="1325563"/>
          </a:xfrm>
        </p:spPr>
        <p:txBody>
          <a:bodyPr/>
          <a:lstStyle/>
          <a:p>
            <a:r>
              <a:rPr lang="en-GB" dirty="0">
                <a:highlight>
                  <a:srgbClr val="FFFF00"/>
                </a:highlight>
              </a:rPr>
              <a:t>Check two conditions comparison: </a:t>
            </a:r>
            <a:br>
              <a:rPr lang="en-GB" dirty="0">
                <a:highlight>
                  <a:srgbClr val="FFFF00"/>
                </a:highlight>
              </a:rPr>
            </a:br>
            <a:r>
              <a:rPr lang="en-GB" dirty="0">
                <a:highlight>
                  <a:srgbClr val="FFFF00"/>
                </a:highlight>
              </a:rPr>
              <a:t>Verify replicate robustness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432A3F-859E-4877-9919-AAFCF6E194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9931" y="1381314"/>
            <a:ext cx="6798236" cy="5158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39073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F0C479-4E7A-4E14-82DC-9BE67DBD5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267477-A634-42D9-BD26-7C455A3710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832" y="829907"/>
            <a:ext cx="11468336" cy="5198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22975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044753-F59B-4221-AF5D-416AF10D54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C63E75A-AE5F-436B-A8CF-06006CCDA9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5715" y="1746111"/>
            <a:ext cx="928738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02539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EB8363-3F4C-4DB8-A09C-E071C5D274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Switch all condition </a:t>
            </a:r>
            <a:r>
              <a:rPr lang="en-GB" dirty="0" err="1"/>
              <a:t>comparions</a:t>
            </a:r>
            <a:endParaRPr lang="en-GB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3336DDE-8721-452D-97FE-D5CB4548C5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52782" y="1690688"/>
            <a:ext cx="607102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51534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3A9B61-9FD7-444C-8B77-565620385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3D </a:t>
            </a:r>
            <a:r>
              <a:rPr lang="en-GB" dirty="0" err="1"/>
              <a:t>mds</a:t>
            </a:r>
            <a:br>
              <a:rPr lang="en-GB" dirty="0"/>
            </a:br>
            <a:endParaRPr lang="en-GB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2310A12-472D-44D7-B0A9-ED17AC1A1D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11523" y="1690688"/>
            <a:ext cx="787145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531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80FA9-A8B0-4ED5-A227-84282275BD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highlight>
                  <a:srgbClr val="FFFF00"/>
                </a:highlight>
              </a:rPr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E8BA6A-A40D-4261-BCB5-0D7C25C574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9423539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FF0F08-988F-4F2A-90A5-A855D9360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60" y="0"/>
            <a:ext cx="10515600" cy="1325563"/>
          </a:xfrm>
        </p:spPr>
        <p:txBody>
          <a:bodyPr/>
          <a:lstStyle/>
          <a:p>
            <a:r>
              <a:rPr lang="en-GB" dirty="0">
                <a:highlight>
                  <a:srgbClr val="FFFF00"/>
                </a:highlight>
              </a:rPr>
              <a:t>All conditions line plots; trends; can rearrange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F77F04-B375-496E-86D2-95FDD8E6D6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497120-272A-4DD0-B2C3-E433FB4520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26172"/>
            <a:ext cx="12192000" cy="5799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59593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FF0F08-988F-4F2A-90A5-A855D9360B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highlight>
                  <a:srgbClr val="FFFF00"/>
                </a:highlight>
              </a:rPr>
              <a:t>Per Gene spread opti</a:t>
            </a:r>
            <a:r>
              <a:rPr lang="en-GB" dirty="0"/>
              <a:t>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3076EAA-E2ED-4FA6-98F2-3026CFE82C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7955" y="1760641"/>
            <a:ext cx="3438525" cy="30765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1877055-3E65-496D-8875-63BA39E0E9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5775" y="1855890"/>
            <a:ext cx="2809875" cy="2886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49547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7347AA-ED98-4A47-9370-81D8F2A0D5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3456"/>
            <a:ext cx="10515600" cy="722518"/>
          </a:xfrm>
        </p:spPr>
        <p:txBody>
          <a:bodyPr/>
          <a:lstStyle/>
          <a:p>
            <a:r>
              <a:rPr lang="en-GB" dirty="0">
                <a:highlight>
                  <a:srgbClr val="FFFF00"/>
                </a:highlight>
              </a:rPr>
              <a:t>Highlight Gene on </a:t>
            </a:r>
            <a:r>
              <a:rPr lang="en-GB" dirty="0" err="1">
                <a:highlight>
                  <a:srgbClr val="FFFF00"/>
                </a:highlight>
              </a:rPr>
              <a:t>Kegg</a:t>
            </a:r>
            <a:r>
              <a:rPr lang="en-GB" dirty="0">
                <a:highlight>
                  <a:srgbClr val="FFFF00"/>
                </a:highlight>
              </a:rPr>
              <a:t> pathways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C442AC2-26C8-4BEE-A020-87AA2616E6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3040" y="1690688"/>
            <a:ext cx="881517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4958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A62DBA-BBF5-42FB-8A45-F4B1E689D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highlight>
                  <a:srgbClr val="FFFF00"/>
                </a:highlight>
              </a:rPr>
              <a:t>Go term Visualisation</a:t>
            </a:r>
            <a:br>
              <a:rPr lang="en-GB" dirty="0">
                <a:highlight>
                  <a:srgbClr val="FFFF00"/>
                </a:highlight>
              </a:rPr>
            </a:br>
            <a:endParaRPr lang="en-GB" dirty="0">
              <a:highlight>
                <a:srgbClr val="FFFF00"/>
              </a:highligh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572A2A-1280-477F-A19F-F5C210A185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5467" y="1253331"/>
            <a:ext cx="10515600" cy="4351338"/>
          </a:xfrm>
        </p:spPr>
        <p:txBody>
          <a:bodyPr/>
          <a:lstStyle/>
          <a:p>
            <a:r>
              <a:rPr lang="en-GB" dirty="0">
                <a:hlinkClick r:id="rId2"/>
              </a:rPr>
              <a:t>http://www.webgestalt.org/2017/GOView/</a:t>
            </a:r>
            <a:endParaRPr lang="en-GB" dirty="0"/>
          </a:p>
          <a:p>
            <a:r>
              <a:rPr lang="en-GB" dirty="0" err="1"/>
              <a:t>GOView</a:t>
            </a:r>
            <a:endParaRPr lang="en-GB" dirty="0"/>
          </a:p>
          <a:p>
            <a:r>
              <a:rPr lang="en-GB" dirty="0"/>
              <a:t>View and compare Gene Ontology under DAG Structure</a:t>
            </a:r>
          </a:p>
          <a:p>
            <a:r>
              <a:rPr lang="en-GB" dirty="0"/>
              <a:t>We will use sample file “</a:t>
            </a:r>
            <a:r>
              <a:rPr lang="en-GB" dirty="0" err="1">
                <a:hlinkClick r:id="rId3" tooltip="sample.gvf"/>
              </a:rPr>
              <a:t>sample.gvf</a:t>
            </a:r>
            <a:r>
              <a:rPr lang="en-GB" dirty="0"/>
              <a:t>” or </a:t>
            </a:r>
            <a:r>
              <a:rPr lang="en-GB" dirty="0">
                <a:hlinkClick r:id="rId3"/>
              </a:rPr>
              <a:t>https://github.com/gitbackspacer/data-visualisation-course/blob/master/sample.gvf</a:t>
            </a:r>
            <a:endParaRPr lang="en-GB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60099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0A8B3-C51D-4687-9BDE-FF8FA8C0D9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6637"/>
            <a:ext cx="10515600" cy="1325563"/>
          </a:xfrm>
        </p:spPr>
        <p:txBody>
          <a:bodyPr/>
          <a:lstStyle/>
          <a:p>
            <a:r>
              <a:rPr lang="en-GB" dirty="0">
                <a:highlight>
                  <a:srgbClr val="FFFF00"/>
                </a:highlight>
              </a:rPr>
              <a:t>Go term File</a:t>
            </a:r>
            <a:br>
              <a:rPr lang="en-GB" dirty="0"/>
            </a:br>
            <a:endParaRPr lang="en-GB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10B0447-4AF4-459A-B522-00474E5183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7461" y="1582200"/>
            <a:ext cx="10515600" cy="4127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13405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9DD1EF-F361-405C-859F-3DD7806DCC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4983"/>
            <a:ext cx="10515600" cy="1325563"/>
          </a:xfrm>
        </p:spPr>
        <p:txBody>
          <a:bodyPr/>
          <a:lstStyle/>
          <a:p>
            <a:endParaRPr lang="en-GB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E15BF6B-9DEA-42C6-953E-38261EA04A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5186" y="1303230"/>
            <a:ext cx="10140949" cy="5399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57451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C8254-8EA0-4B28-85CD-16FD9D0275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481" y="113748"/>
            <a:ext cx="10515600" cy="1325563"/>
          </a:xfrm>
        </p:spPr>
        <p:txBody>
          <a:bodyPr/>
          <a:lstStyle/>
          <a:p>
            <a:r>
              <a:rPr lang="en-GB" b="1" dirty="0" err="1">
                <a:highlight>
                  <a:srgbClr val="FFFF00"/>
                </a:highlight>
              </a:rPr>
              <a:t>GeNeCK</a:t>
            </a:r>
            <a:r>
              <a:rPr lang="en-GB" b="1" dirty="0">
                <a:highlight>
                  <a:srgbClr val="FFFF00"/>
                </a:highlight>
              </a:rPr>
              <a:t> ( construct and visualise </a:t>
            </a:r>
            <a:br>
              <a:rPr lang="en-GB" b="1" dirty="0">
                <a:highlight>
                  <a:srgbClr val="FFFF00"/>
                </a:highlight>
              </a:rPr>
            </a:br>
            <a:r>
              <a:rPr lang="en-GB" dirty="0">
                <a:highlight>
                  <a:srgbClr val="FFFF00"/>
                </a:highlight>
              </a:rPr>
              <a:t>Gene regulatory networks)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F9B8EB-EBDD-426C-93D5-D6FD8C468F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481" y="1239065"/>
            <a:ext cx="9239977" cy="61294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E8B3961-FC1F-4195-B839-CCEE35977F49}"/>
              </a:ext>
            </a:extLst>
          </p:cNvPr>
          <p:cNvSpPr txBox="1"/>
          <p:nvPr/>
        </p:nvSpPr>
        <p:spPr>
          <a:xfrm>
            <a:off x="7435716" y="592734"/>
            <a:ext cx="47114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GeNeCK</a:t>
            </a:r>
            <a:r>
              <a:rPr lang="en-GB" dirty="0"/>
              <a:t>: a web server for gene network construction and visualization Zhang </a:t>
            </a:r>
            <a:r>
              <a:rPr lang="en-GB" dirty="0" err="1"/>
              <a:t>etal</a:t>
            </a:r>
            <a:r>
              <a:rPr lang="en-GB" dirty="0"/>
              <a:t>,  2019 </a:t>
            </a:r>
          </a:p>
        </p:txBody>
      </p:sp>
    </p:spTree>
    <p:extLst>
      <p:ext uri="{BB962C8B-B14F-4D97-AF65-F5344CB8AC3E}">
        <p14:creationId xmlns:p14="http://schemas.microsoft.com/office/powerpoint/2010/main" val="89335512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A5E4E-F77E-4DBA-9A80-099770F0F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highlight>
                  <a:srgbClr val="FFFF00"/>
                </a:highlight>
              </a:rPr>
              <a:t>Meta Webserver and checkout 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7792F3-EAA5-47AA-A635-167A8E9D0F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hlinkClick r:id="rId2"/>
              </a:rPr>
              <a:t>http://lce.biohpc.swmed.edu/geneck/index.php</a:t>
            </a:r>
            <a:endParaRPr lang="en-GB" dirty="0"/>
          </a:p>
          <a:p>
            <a:r>
              <a:rPr lang="en-GB" dirty="0"/>
              <a:t>Scale free networks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5232129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E2885C5-5277-4D8F-BED3-305A988962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335" y="204068"/>
            <a:ext cx="8824139" cy="6449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56146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3CBB90-954E-4756-9575-676B24C7F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downloaded as </a:t>
            </a:r>
            <a:r>
              <a:rPr lang="en-GB" b="1" dirty="0"/>
              <a:t>“05062019-signalink-UTh27h.cys”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0D494559-9A22-4CB4-AB8D-1A88D7D54196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2"/>
              </a:rPr>
              <a:t>http://signalink.org/export/05062019-signalink-UTh27h.cys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SignaLink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export config: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   Species: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       H. sapiens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   Layers: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       Pathway members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       Pathway regulators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   Pathways: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       RTK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   Include TF network: Yes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   Range from pathway specific TF: 1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   Format: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cytoscape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   Compression: None </a:t>
            </a:r>
          </a:p>
        </p:txBody>
      </p:sp>
    </p:spTree>
    <p:extLst>
      <p:ext uri="{BB962C8B-B14F-4D97-AF65-F5344CB8AC3E}">
        <p14:creationId xmlns:p14="http://schemas.microsoft.com/office/powerpoint/2010/main" val="18922342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49C0B-6549-4C33-9446-BB40C07B2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highlight>
                  <a:srgbClr val="FFFF00"/>
                </a:highlight>
              </a:rPr>
              <a:t>Trends in biology papers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01B792-6BF3-46B7-A45A-B968AE2F5D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We will cover most common themes that we see (visualise) in bioinformatics papers</a:t>
            </a:r>
          </a:p>
          <a:p>
            <a:r>
              <a:rPr lang="en-GB" dirty="0"/>
              <a:t>Alignment(protein/DNA) long sequences</a:t>
            </a:r>
          </a:p>
          <a:p>
            <a:r>
              <a:rPr lang="en-GB" dirty="0"/>
              <a:t>Genes on different genomes(synteny) or their relations</a:t>
            </a:r>
          </a:p>
          <a:p>
            <a:r>
              <a:rPr lang="en-GB" dirty="0"/>
              <a:t>Proportion of reads aligned to a Genome</a:t>
            </a:r>
          </a:p>
          <a:p>
            <a:r>
              <a:rPr lang="en-GB" dirty="0" err="1"/>
              <a:t>RNAseq</a:t>
            </a:r>
            <a:r>
              <a:rPr lang="en-GB" dirty="0"/>
              <a:t> based gene expression data</a:t>
            </a:r>
          </a:p>
          <a:p>
            <a:r>
              <a:rPr lang="en-GB" dirty="0"/>
              <a:t>Go terms</a:t>
            </a:r>
          </a:p>
          <a:p>
            <a:r>
              <a:rPr lang="en-GB" dirty="0"/>
              <a:t>Gene Networks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6242557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196EA-7BBD-4C6C-9DB8-379FCA19FB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highlight>
                  <a:srgbClr val="FFFF00"/>
                </a:highlight>
              </a:rPr>
              <a:t>In </a:t>
            </a:r>
            <a:r>
              <a:rPr lang="en-GB" dirty="0" err="1">
                <a:highlight>
                  <a:srgbClr val="FFFF00"/>
                </a:highlight>
              </a:rPr>
              <a:t>cytoscape</a:t>
            </a:r>
            <a:r>
              <a:rPr lang="en-GB" dirty="0">
                <a:highlight>
                  <a:srgbClr val="FFFF00"/>
                </a:highlight>
              </a:rPr>
              <a:t> you can visualise the netw</a:t>
            </a:r>
            <a:r>
              <a:rPr lang="en-GB" dirty="0"/>
              <a:t>ork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280DF1D-2FB7-4192-BA2F-66A4FA1B1B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897" y="1771382"/>
            <a:ext cx="8799372" cy="4351338"/>
          </a:xfrm>
        </p:spPr>
      </p:pic>
    </p:spTree>
    <p:extLst>
      <p:ext uri="{BB962C8B-B14F-4D97-AF65-F5344CB8AC3E}">
        <p14:creationId xmlns:p14="http://schemas.microsoft.com/office/powerpoint/2010/main" val="169710796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82334-2A43-4056-A314-FE24D8F39D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Interaction datal: </a:t>
            </a:r>
            <a:r>
              <a:rPr lang="en-GB" dirty="0" err="1"/>
              <a:t>HiC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A73634-365E-49C5-B3FE-176C880BA5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b="1" dirty="0"/>
              <a:t>Hi-Glass: web-based visual exploration and analysis of genome interaction maps</a:t>
            </a:r>
          </a:p>
          <a:p>
            <a:pPr marL="0" indent="0">
              <a:buNone/>
            </a:pPr>
            <a:r>
              <a:rPr lang="en-GB" dirty="0"/>
              <a:t>interface for</a:t>
            </a:r>
          </a:p>
          <a:p>
            <a:pPr marL="0" indent="0">
              <a:buNone/>
            </a:pPr>
            <a:r>
              <a:rPr lang="en-GB" dirty="0"/>
              <a:t> - Rapid</a:t>
            </a:r>
          </a:p>
          <a:p>
            <a:pPr marL="0" indent="0">
              <a:buNone/>
            </a:pPr>
            <a:r>
              <a:rPr lang="en-GB" dirty="0"/>
              <a:t> - multiplex</a:t>
            </a:r>
          </a:p>
          <a:p>
            <a:pPr marL="0" indent="0">
              <a:buNone/>
            </a:pPr>
            <a:r>
              <a:rPr lang="en-GB" dirty="0"/>
              <a:t> - multiscale navigation</a:t>
            </a:r>
            <a:endParaRPr lang="en-GB" b="1" dirty="0"/>
          </a:p>
          <a:p>
            <a:pPr marL="0" indent="0">
              <a:buNone/>
            </a:pPr>
            <a:endParaRPr lang="en-GB" b="1" dirty="0"/>
          </a:p>
          <a:p>
            <a:pPr marL="0" indent="0">
              <a:buNone/>
            </a:pPr>
            <a:r>
              <a:rPr lang="en-GB" dirty="0">
                <a:hlinkClick r:id="rId2"/>
              </a:rPr>
              <a:t>http://higlass.io/app</a:t>
            </a:r>
            <a:endParaRPr lang="en-GB" dirty="0"/>
          </a:p>
          <a:p>
            <a:pPr marL="0" indent="0">
              <a:buNone/>
            </a:pPr>
            <a:endParaRPr lang="en-GB" b="1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6152933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817024-EFB4-4CE0-AA3C-12CBD79D87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Q &amp; 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227500-F403-455C-B1BF-00BC24AA6A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Char char="-"/>
            </a:pPr>
            <a:r>
              <a:rPr lang="en-GB" dirty="0"/>
              <a:t>Discussion</a:t>
            </a:r>
          </a:p>
          <a:p>
            <a:pPr>
              <a:buFontTx/>
              <a:buChar char="-"/>
            </a:pPr>
            <a:r>
              <a:rPr lang="en-GB" dirty="0"/>
              <a:t>Announcements</a:t>
            </a:r>
          </a:p>
          <a:p>
            <a:pPr>
              <a:buFontTx/>
              <a:buChar char="-"/>
            </a:pPr>
            <a:r>
              <a:rPr lang="en-GB" dirty="0"/>
              <a:t>Feedback </a:t>
            </a:r>
          </a:p>
          <a:p>
            <a:pPr>
              <a:buFontTx/>
              <a:buChar char="-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955314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9250DD-B5C7-4111-9758-C4401CF4A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DFC353-ED7B-4705-97FD-4FFD9DC7F5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View Multiple sequence alignment (MSA) , an interactive example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487825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BF81F-689B-46F3-B3B4-9082FF2190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Trouble with Genomics data visualisation</a:t>
            </a:r>
            <a:br>
              <a:rPr lang="en-GB" dirty="0"/>
            </a:b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D73618-0727-4BD4-8CF3-4A0EEF3823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55173"/>
            <a:ext cx="10515600" cy="4351338"/>
          </a:xfrm>
        </p:spPr>
        <p:txBody>
          <a:bodyPr>
            <a:normAutofit fontScale="77500" lnSpcReduction="20000"/>
          </a:bodyPr>
          <a:lstStyle/>
          <a:p>
            <a:r>
              <a:rPr lang="en-GB" dirty="0" err="1"/>
              <a:t>Data_ink</a:t>
            </a:r>
            <a:r>
              <a:rPr lang="en-GB" dirty="0"/>
              <a:t> / Total ink used to print the graphics </a:t>
            </a:r>
          </a:p>
          <a:p>
            <a:r>
              <a:rPr lang="en-GB" dirty="0"/>
              <a:t>Colours </a:t>
            </a:r>
          </a:p>
          <a:p>
            <a:r>
              <a:rPr lang="en-GB" dirty="0"/>
              <a:t>Fonts</a:t>
            </a:r>
          </a:p>
          <a:p>
            <a:r>
              <a:rPr lang="en-GB" dirty="0"/>
              <a:t>Big Data can not load all at once</a:t>
            </a:r>
          </a:p>
          <a:p>
            <a:endParaRPr lang="en-GB" dirty="0"/>
          </a:p>
          <a:p>
            <a:r>
              <a:rPr lang="en-GB" dirty="0"/>
              <a:t>Showing sequence as reads intervals: </a:t>
            </a:r>
            <a:r>
              <a:rPr lang="en-GB" dirty="0">
                <a:highlight>
                  <a:srgbClr val="FFFF00"/>
                </a:highlight>
              </a:rPr>
              <a:t>reads doesn’t map to a point</a:t>
            </a:r>
          </a:p>
          <a:p>
            <a:r>
              <a:rPr lang="en-GB" dirty="0"/>
              <a:t>Multiple data set into single view: </a:t>
            </a:r>
            <a:r>
              <a:rPr lang="en-GB" dirty="0">
                <a:highlight>
                  <a:srgbClr val="FFFF00"/>
                </a:highlight>
              </a:rPr>
              <a:t>not a single gene but neighbourhood</a:t>
            </a:r>
          </a:p>
          <a:p>
            <a:r>
              <a:rPr lang="en-GB" dirty="0"/>
              <a:t>Multiple chromosomes and Whole genome context: all chromosome in a single view</a:t>
            </a:r>
          </a:p>
          <a:p>
            <a:r>
              <a:rPr lang="en-GB" dirty="0"/>
              <a:t>Long range and complex variations</a:t>
            </a:r>
          </a:p>
          <a:p>
            <a:r>
              <a:rPr lang="en-GB" dirty="0"/>
              <a:t>Excel sheets: “a useful container isn't automatically a useful presenter” The table presents individual data points very well and patterns that they compose very poorly. </a:t>
            </a:r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263145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D5DB3-16AE-4A5F-BFFC-109311E4A7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225"/>
            <a:ext cx="10515600" cy="1325563"/>
          </a:xfrm>
        </p:spPr>
        <p:txBody>
          <a:bodyPr/>
          <a:lstStyle/>
          <a:p>
            <a:r>
              <a:rPr lang="en-GB" dirty="0"/>
              <a:t>Big data</a:t>
            </a:r>
            <a:br>
              <a:rPr lang="en-GB" dirty="0"/>
            </a:b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30908E-13CE-45DD-A858-51FB05CE48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2020" y="629285"/>
            <a:ext cx="10515600" cy="4351338"/>
          </a:xfrm>
        </p:spPr>
        <p:txBody>
          <a:bodyPr>
            <a:normAutofit/>
          </a:bodyPr>
          <a:lstStyle/>
          <a:p>
            <a:r>
              <a:rPr lang="en-GB" sz="1400" dirty="0">
                <a:hlinkClick r:id="rId2"/>
              </a:rPr>
              <a:t>https://support.10xgenomics.com/single-cell-gene-expression/software/visualization/latest/what-is-loupe-cell-browser</a:t>
            </a:r>
            <a:endParaRPr lang="en-GB" sz="1400" dirty="0"/>
          </a:p>
          <a:p>
            <a:r>
              <a:rPr lang="en-GB" sz="1050" b="1" dirty="0"/>
              <a:t>Loupe Browser</a:t>
            </a:r>
          </a:p>
          <a:p>
            <a:endParaRPr lang="en-GB" sz="1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5B665D-A711-4A34-8CD7-302BA547A5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50" y="1173480"/>
            <a:ext cx="7898133" cy="5287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6972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9923</TotalTime>
  <Words>1519</Words>
  <Application>Microsoft Office PowerPoint</Application>
  <PresentationFormat>Widescreen</PresentationFormat>
  <Paragraphs>213</Paragraphs>
  <Slides>62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6" baseType="lpstr">
      <vt:lpstr>Arial</vt:lpstr>
      <vt:lpstr>Calibri</vt:lpstr>
      <vt:lpstr>Calibri Light</vt:lpstr>
      <vt:lpstr>Office Theme</vt:lpstr>
      <vt:lpstr>Interactive Bioinformatics Data Visualisation Course</vt:lpstr>
      <vt:lpstr>Schedule</vt:lpstr>
      <vt:lpstr>Agenda</vt:lpstr>
      <vt:lpstr>Material for the session </vt:lpstr>
      <vt:lpstr>Introduction</vt:lpstr>
      <vt:lpstr>Trends in biology papers</vt:lpstr>
      <vt:lpstr>Content</vt:lpstr>
      <vt:lpstr>Trouble with Genomics data visualisation </vt:lpstr>
      <vt:lpstr>Big data </vt:lpstr>
      <vt:lpstr> The 25 Best Data Visualizations of 2020  </vt:lpstr>
      <vt:lpstr>PowerPoint Presentation</vt:lpstr>
      <vt:lpstr>Exercise 1: MSA viewing</vt:lpstr>
      <vt:lpstr>Viewing Multiple Sequence alignment(MSA)</vt:lpstr>
      <vt:lpstr>Alignment viewer step 1: Single Click on Drag drop  Step 2: Browse the file “human-kinase20.fasta” </vt:lpstr>
      <vt:lpstr>To Toggle to Slider </vt:lpstr>
      <vt:lpstr>Genomic data</vt:lpstr>
      <vt:lpstr>PowerPoint Presentation</vt:lpstr>
      <vt:lpstr>PowerPoint Presentation</vt:lpstr>
      <vt:lpstr>PowerPoint Presentation</vt:lpstr>
      <vt:lpstr>Circos </vt:lpstr>
      <vt:lpstr>Visualisation of whole-genome rearrangement. </vt:lpstr>
      <vt:lpstr>Visualize Circos: Human Chromosomes</vt:lpstr>
      <vt:lpstr>Exercise 2: Simplest Circos </vt:lpstr>
      <vt:lpstr>Generic Circos</vt:lpstr>
      <vt:lpstr>PowerPoint Presentation</vt:lpstr>
      <vt:lpstr>RNAseq data visualisation through IGV  </vt:lpstr>
      <vt:lpstr>Impressive but busy https://www.nature.com/articles/nbt.1754/figures/1</vt:lpstr>
      <vt:lpstr>IGV DIY: diagnostics, read mapping, slice events, SNPs, Insertion , deletion, copy numbers, Errors</vt:lpstr>
      <vt:lpstr>Basic Layout IGV</vt:lpstr>
      <vt:lpstr>On a clean slate “Load your genome”</vt:lpstr>
      <vt:lpstr>Load IGV loads Human hg19.</vt:lpstr>
      <vt:lpstr>Navigate to a region</vt:lpstr>
      <vt:lpstr>Exercise Visualise and Locate SNP</vt:lpstr>
      <vt:lpstr>Use installed IGV  or Webapp https://igv.org/app/</vt:lpstr>
      <vt:lpstr>Wild type and 6 other mutants from an unknown species</vt:lpstr>
      <vt:lpstr>PowerPoint Presentation</vt:lpstr>
      <vt:lpstr>PowerPoint Presentation</vt:lpstr>
      <vt:lpstr>PowerPoint Presentation</vt:lpstr>
      <vt:lpstr>PowerPoint Presentation</vt:lpstr>
      <vt:lpstr>Know your scale…</vt:lpstr>
      <vt:lpstr>Gene Expression data: Exercise</vt:lpstr>
      <vt:lpstr>Gene Expression Data</vt:lpstr>
      <vt:lpstr>Degust</vt:lpstr>
      <vt:lpstr>Replicate information </vt:lpstr>
      <vt:lpstr>Check two conditions comparison:  Verify replicate robustness</vt:lpstr>
      <vt:lpstr>PowerPoint Presentation</vt:lpstr>
      <vt:lpstr>PowerPoint Presentation</vt:lpstr>
      <vt:lpstr>Switch all condition comparions</vt:lpstr>
      <vt:lpstr>3D mds </vt:lpstr>
      <vt:lpstr>All conditions line plots; trends; can rearrange </vt:lpstr>
      <vt:lpstr>Per Gene spread option</vt:lpstr>
      <vt:lpstr>Highlight Gene on Kegg pathways</vt:lpstr>
      <vt:lpstr>Go term Visualisation </vt:lpstr>
      <vt:lpstr>Go term File </vt:lpstr>
      <vt:lpstr>PowerPoint Presentation</vt:lpstr>
      <vt:lpstr>GeNeCK ( construct and visualise  Gene regulatory networks)</vt:lpstr>
      <vt:lpstr>Meta Webserver and checkout demo</vt:lpstr>
      <vt:lpstr>PowerPoint Presentation</vt:lpstr>
      <vt:lpstr>Data downloaded as “05062019-signalink-UTh27h.cys”</vt:lpstr>
      <vt:lpstr>In cytoscape you can visualise the network</vt:lpstr>
      <vt:lpstr>Interaction datal: HiC</vt:lpstr>
      <vt:lpstr>Q &amp; 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Visualisation Course</dc:title>
  <dc:creator>Jitender Cheema (JIC)</dc:creator>
  <cp:lastModifiedBy>Jitender Cheema (JIC)</cp:lastModifiedBy>
  <cp:revision>86</cp:revision>
  <dcterms:created xsi:type="dcterms:W3CDTF">2019-04-29T11:16:36Z</dcterms:created>
  <dcterms:modified xsi:type="dcterms:W3CDTF">2022-05-15T20:55:03Z</dcterms:modified>
</cp:coreProperties>
</file>